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65" r:id="rId2"/>
    <p:sldId id="266" r:id="rId3"/>
    <p:sldId id="267" r:id="rId4"/>
    <p:sldId id="268"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60" autoAdjust="0"/>
  </p:normalViewPr>
  <p:slideViewPr>
    <p:cSldViewPr>
      <p:cViewPr varScale="1">
        <p:scale>
          <a:sx n="49" d="100"/>
          <a:sy n="49" d="100"/>
        </p:scale>
        <p:origin x="2334"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1"/>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sz="quarter" idx="1"/>
          </p:nvPr>
        </p:nvSpPr>
        <p:spPr>
          <a:xfrm>
            <a:off x="3850442" y="0"/>
            <a:ext cx="2945660" cy="496331"/>
          </a:xfrm>
          <a:prstGeom prst="rect">
            <a:avLst/>
          </a:prstGeom>
        </p:spPr>
        <p:txBody>
          <a:bodyPr vert="horz" lIns="92089" tIns="46045" rIns="92089" bIns="46045" rtlCol="0"/>
          <a:lstStyle>
            <a:lvl1pPr algn="r">
              <a:defRPr sz="1200"/>
            </a:lvl1pPr>
          </a:lstStyle>
          <a:p>
            <a:fld id="{087F397B-FF90-4FE1-B881-5EE14F1AA307}" type="datetimeFigureOut">
              <a:rPr lang="en-US" smtClean="0"/>
              <a:pPr/>
              <a:t>10/7/2014</a:t>
            </a:fld>
            <a:endParaRPr lang="en-US"/>
          </a:p>
        </p:txBody>
      </p:sp>
      <p:sp>
        <p:nvSpPr>
          <p:cNvPr id="4" name="Footer Placeholder 3"/>
          <p:cNvSpPr>
            <a:spLocks noGrp="1"/>
          </p:cNvSpPr>
          <p:nvPr>
            <p:ph type="ftr" sz="quarter" idx="2"/>
          </p:nvPr>
        </p:nvSpPr>
        <p:spPr>
          <a:xfrm>
            <a:off x="0" y="9428584"/>
            <a:ext cx="2945660" cy="496331"/>
          </a:xfrm>
          <a:prstGeom prst="rect">
            <a:avLst/>
          </a:prstGeom>
        </p:spPr>
        <p:txBody>
          <a:bodyPr vert="horz" lIns="92089" tIns="46045" rIns="92089" bIns="46045" rtlCol="0" anchor="b"/>
          <a:lstStyle>
            <a:lvl1pPr algn="l">
              <a:defRPr sz="1200"/>
            </a:lvl1pPr>
          </a:lstStyle>
          <a:p>
            <a:endParaRPr lang="en-US"/>
          </a:p>
        </p:txBody>
      </p:sp>
      <p:sp>
        <p:nvSpPr>
          <p:cNvPr id="5" name="Slide Number Placeholder 4"/>
          <p:cNvSpPr>
            <a:spLocks noGrp="1"/>
          </p:cNvSpPr>
          <p:nvPr>
            <p:ph type="sldNum" sz="quarter" idx="3"/>
          </p:nvPr>
        </p:nvSpPr>
        <p:spPr>
          <a:xfrm>
            <a:off x="3850442" y="9428584"/>
            <a:ext cx="2945660" cy="496331"/>
          </a:xfrm>
          <a:prstGeom prst="rect">
            <a:avLst/>
          </a:prstGeom>
        </p:spPr>
        <p:txBody>
          <a:bodyPr vert="horz" lIns="92089" tIns="46045" rIns="92089" bIns="46045" rtlCol="0" anchor="b"/>
          <a:lstStyle>
            <a:lvl1pPr algn="r">
              <a:defRPr sz="1200"/>
            </a:lvl1pPr>
          </a:lstStyle>
          <a:p>
            <a:fld id="{5327F848-EF86-4437-9273-E145B4F1AEAB}" type="slidenum">
              <a:rPr lang="en-US" smtClean="0"/>
              <a:pPr/>
              <a:t>‹#›</a:t>
            </a:fld>
            <a:endParaRPr lang="en-US"/>
          </a:p>
        </p:txBody>
      </p:sp>
    </p:spTree>
    <p:extLst>
      <p:ext uri="{BB962C8B-B14F-4D97-AF65-F5344CB8AC3E}">
        <p14:creationId xmlns:p14="http://schemas.microsoft.com/office/powerpoint/2010/main" val="4288014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1"/>
          </a:xfrm>
          <a:prstGeom prst="rect">
            <a:avLst/>
          </a:prstGeom>
        </p:spPr>
        <p:txBody>
          <a:bodyPr vert="horz" lIns="92089" tIns="46045" rIns="92089" bIns="46045" rtlCol="0"/>
          <a:lstStyle>
            <a:lvl1pPr algn="l">
              <a:defRPr sz="1200"/>
            </a:lvl1pPr>
          </a:lstStyle>
          <a:p>
            <a:endParaRPr lang="en-GB"/>
          </a:p>
        </p:txBody>
      </p:sp>
      <p:sp>
        <p:nvSpPr>
          <p:cNvPr id="3" name="Date Placeholder 2"/>
          <p:cNvSpPr>
            <a:spLocks noGrp="1"/>
          </p:cNvSpPr>
          <p:nvPr>
            <p:ph type="dt" idx="1"/>
          </p:nvPr>
        </p:nvSpPr>
        <p:spPr>
          <a:xfrm>
            <a:off x="3850442" y="0"/>
            <a:ext cx="2945660" cy="496331"/>
          </a:xfrm>
          <a:prstGeom prst="rect">
            <a:avLst/>
          </a:prstGeom>
        </p:spPr>
        <p:txBody>
          <a:bodyPr vert="horz" lIns="92089" tIns="46045" rIns="92089" bIns="46045" rtlCol="0"/>
          <a:lstStyle>
            <a:lvl1pPr algn="r">
              <a:defRPr sz="1200"/>
            </a:lvl1pPr>
          </a:lstStyle>
          <a:p>
            <a:fld id="{B622491C-887A-4DEF-9C05-BE8BCEA43AA2}" type="datetimeFigureOut">
              <a:rPr lang="en-GB" smtClean="0"/>
              <a:pPr/>
              <a:t>07/10/2014</a:t>
            </a:fld>
            <a:endParaRPr lang="en-GB"/>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2089" tIns="46045" rIns="92089" bIns="46045" rtlCol="0" anchor="ctr"/>
          <a:lstStyle/>
          <a:p>
            <a:endParaRPr lang="en-GB"/>
          </a:p>
        </p:txBody>
      </p:sp>
      <p:sp>
        <p:nvSpPr>
          <p:cNvPr id="5" name="Notes Placeholder 4"/>
          <p:cNvSpPr>
            <a:spLocks noGrp="1"/>
          </p:cNvSpPr>
          <p:nvPr>
            <p:ph type="body" sz="quarter" idx="3"/>
          </p:nvPr>
        </p:nvSpPr>
        <p:spPr>
          <a:xfrm>
            <a:off x="679768" y="4715153"/>
            <a:ext cx="5438140" cy="4466988"/>
          </a:xfrm>
          <a:prstGeom prst="rect">
            <a:avLst/>
          </a:prstGeom>
        </p:spPr>
        <p:txBody>
          <a:bodyPr vert="horz" lIns="92089" tIns="46045" rIns="92089" bIns="460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60" cy="496331"/>
          </a:xfrm>
          <a:prstGeom prst="rect">
            <a:avLst/>
          </a:prstGeom>
        </p:spPr>
        <p:txBody>
          <a:bodyPr vert="horz" lIns="92089" tIns="46045" rIns="92089" bIns="46045" rtlCol="0" anchor="b"/>
          <a:lstStyle>
            <a:lvl1pPr algn="l">
              <a:defRPr sz="1200"/>
            </a:lvl1pPr>
          </a:lstStyle>
          <a:p>
            <a:endParaRPr lang="en-GB"/>
          </a:p>
        </p:txBody>
      </p:sp>
      <p:sp>
        <p:nvSpPr>
          <p:cNvPr id="7" name="Slide Number Placeholder 6"/>
          <p:cNvSpPr>
            <a:spLocks noGrp="1"/>
          </p:cNvSpPr>
          <p:nvPr>
            <p:ph type="sldNum" sz="quarter" idx="5"/>
          </p:nvPr>
        </p:nvSpPr>
        <p:spPr>
          <a:xfrm>
            <a:off x="3850442" y="9428584"/>
            <a:ext cx="2945660" cy="496331"/>
          </a:xfrm>
          <a:prstGeom prst="rect">
            <a:avLst/>
          </a:prstGeom>
        </p:spPr>
        <p:txBody>
          <a:bodyPr vert="horz" lIns="92089" tIns="46045" rIns="92089" bIns="46045" rtlCol="0" anchor="b"/>
          <a:lstStyle>
            <a:lvl1pPr algn="r">
              <a:defRPr sz="1200"/>
            </a:lvl1pPr>
          </a:lstStyle>
          <a:p>
            <a:fld id="{4093D560-8828-4B41-AFE2-A730C9954577}" type="slidenum">
              <a:rPr lang="en-GB" smtClean="0"/>
              <a:pPr/>
              <a:t>‹#›</a:t>
            </a:fld>
            <a:endParaRPr lang="en-GB"/>
          </a:p>
        </p:txBody>
      </p:sp>
    </p:spTree>
    <p:extLst>
      <p:ext uri="{BB962C8B-B14F-4D97-AF65-F5344CB8AC3E}">
        <p14:creationId xmlns:p14="http://schemas.microsoft.com/office/powerpoint/2010/main" val="3691515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18DB9C-5E6F-40E9-A3C2-6F0BBA4587BA}" type="datetime1">
              <a:rPr lang="en-GB" smtClean="0"/>
              <a:pPr/>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49FE41-1AA2-4DD4-848D-95FB95812561}" type="datetime1">
              <a:rPr lang="en-GB" smtClean="0"/>
              <a:pPr/>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842FE-6A9B-4754-B869-EC25EF9E3C7B}" type="datetime1">
              <a:rPr lang="en-GB" smtClean="0"/>
              <a:pPr/>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1EA065-DA13-4DC9-AC70-88763A219609}" type="datetime1">
              <a:rPr lang="en-GB" smtClean="0"/>
              <a:pPr/>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1D5B4-C42E-4631-932B-C1BDDCBB58EF}" type="datetime1">
              <a:rPr lang="en-GB" smtClean="0"/>
              <a:pPr/>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62FAF1-E2D0-49E1-9843-1A024420D465}" type="datetime1">
              <a:rPr lang="en-GB" smtClean="0"/>
              <a:pPr/>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7C62D9-6B08-458B-8F8D-898D7F2F7C69}" type="datetime1">
              <a:rPr lang="en-GB" smtClean="0"/>
              <a:pPr/>
              <a:t>07/10/2014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D789EC-048A-4281-B0D2-73CAD5039C15}" type="datetime1">
              <a:rPr lang="en-GB" smtClean="0"/>
              <a:pPr/>
              <a:t>07/10/2014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94903-F863-48A2-B11A-8C98B7288C41}" type="datetime1">
              <a:rPr lang="en-GB" smtClean="0"/>
              <a:pPr/>
              <a:t>07/10/2014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E3171-1D7F-4227-A1C7-09DF62040D32}" type="datetime1">
              <a:rPr lang="en-GB" smtClean="0"/>
              <a:pPr/>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707C0-75BB-44A7-9D6D-2CA68E419542}" type="datetime1">
              <a:rPr lang="en-GB" smtClean="0"/>
              <a:pPr/>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E12F4-4EE9-4F81-B1B4-B8DF4C2431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D168C19-815D-4663-9ABF-C330D48BBC61}" type="datetime1">
              <a:rPr lang="en-GB" smtClean="0"/>
              <a:pPr/>
              <a:t>07/10/2014</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84E12F4-4EE9-4F81-B1B4-B8DF4C2431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sshistoryandgeography.weebly.com/"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mailto:worsfoldn@stgeorge.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gsshistoryandgeography.weebly.com/"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mailto:worsfoldn@stgeorge.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1" descr="S GEORGE school1"/>
          <p:cNvPicPr>
            <a:picLocks noChangeAspect="1" noChangeArrowheads="1"/>
          </p:cNvPicPr>
          <p:nvPr/>
        </p:nvPicPr>
        <p:blipFill>
          <a:blip r:embed="rId2" cstate="print"/>
          <a:srcRect/>
          <a:stretch>
            <a:fillRect/>
          </a:stretch>
        </p:blipFill>
        <p:spPr bwMode="auto">
          <a:xfrm>
            <a:off x="404664" y="416496"/>
            <a:ext cx="824929" cy="1149233"/>
          </a:xfrm>
          <a:prstGeom prst="rect">
            <a:avLst/>
          </a:prstGeom>
          <a:noFill/>
          <a:ln w="9525">
            <a:noFill/>
            <a:miter lim="800000"/>
            <a:headEnd/>
            <a:tailEnd/>
          </a:ln>
        </p:spPr>
      </p:pic>
      <p:sp>
        <p:nvSpPr>
          <p:cNvPr id="9" name="TextBox 8"/>
          <p:cNvSpPr txBox="1"/>
          <p:nvPr/>
        </p:nvSpPr>
        <p:spPr>
          <a:xfrm>
            <a:off x="1412776" y="416496"/>
            <a:ext cx="3744416" cy="369332"/>
          </a:xfrm>
          <a:prstGeom prst="rect">
            <a:avLst/>
          </a:prstGeom>
          <a:noFill/>
        </p:spPr>
        <p:txBody>
          <a:bodyPr wrap="square" rtlCol="0">
            <a:spAutoFit/>
          </a:bodyPr>
          <a:lstStyle/>
          <a:p>
            <a:r>
              <a:rPr lang="en-US" dirty="0" smtClean="0"/>
              <a:t>St. </a:t>
            </a:r>
            <a:r>
              <a:rPr lang="en-US" dirty="0"/>
              <a:t>G</a:t>
            </a:r>
            <a:r>
              <a:rPr lang="en-US" dirty="0" smtClean="0"/>
              <a:t>eorge’s British School of Seville</a:t>
            </a:r>
          </a:p>
        </p:txBody>
      </p:sp>
      <p:sp>
        <p:nvSpPr>
          <p:cNvPr id="10" name="TextBox 9"/>
          <p:cNvSpPr txBox="1"/>
          <p:nvPr/>
        </p:nvSpPr>
        <p:spPr>
          <a:xfrm>
            <a:off x="1412776" y="776536"/>
            <a:ext cx="4703082" cy="646331"/>
          </a:xfrm>
          <a:prstGeom prst="rect">
            <a:avLst/>
          </a:prstGeom>
          <a:noFill/>
        </p:spPr>
        <p:txBody>
          <a:bodyPr wrap="none" rtlCol="0">
            <a:spAutoFit/>
          </a:bodyPr>
          <a:lstStyle/>
          <a:p>
            <a:r>
              <a:rPr lang="en-US" b="1" dirty="0" smtClean="0"/>
              <a:t>OPTIONAL</a:t>
            </a:r>
            <a:r>
              <a:rPr lang="en-US" dirty="0" smtClean="0"/>
              <a:t>: Cambridge IGCSE Geography (0460) </a:t>
            </a:r>
          </a:p>
          <a:p>
            <a:r>
              <a:rPr lang="en-US" dirty="0" smtClean="0"/>
              <a:t>2014 – 2016</a:t>
            </a:r>
          </a:p>
        </p:txBody>
      </p:sp>
      <p:sp>
        <p:nvSpPr>
          <p:cNvPr id="11" name="TextBox 10"/>
          <p:cNvSpPr txBox="1"/>
          <p:nvPr/>
        </p:nvSpPr>
        <p:spPr>
          <a:xfrm>
            <a:off x="548680" y="1640633"/>
            <a:ext cx="6214009" cy="6989606"/>
          </a:xfrm>
          <a:prstGeom prst="rect">
            <a:avLst/>
          </a:prstGeom>
          <a:noFill/>
        </p:spPr>
        <p:txBody>
          <a:bodyPr wrap="square" rtlCol="0">
            <a:spAutoFit/>
          </a:bodyPr>
          <a:lstStyle/>
          <a:p>
            <a:pPr lvl="0"/>
            <a:r>
              <a:rPr lang="en-US" sz="1200" dirty="0" smtClean="0">
                <a:solidFill>
                  <a:prstClr val="black"/>
                </a:solidFill>
              </a:rPr>
              <a:t>The IGCSE in Geography is an optional course for students with a keen interest in our Earth and the lives of the people who inhabit it. The information we study will broaden the minds of our students and the research, enquiry and mathematical</a:t>
            </a:r>
            <a:r>
              <a:rPr lang="en-US" sz="1200" dirty="0">
                <a:solidFill>
                  <a:prstClr val="black"/>
                </a:solidFill>
              </a:rPr>
              <a:t> </a:t>
            </a:r>
            <a:r>
              <a:rPr lang="en-US" sz="1200" dirty="0" smtClean="0">
                <a:solidFill>
                  <a:prstClr val="black"/>
                </a:solidFill>
              </a:rPr>
              <a:t>skills they develop will support their independent learning both within the education system and in later life. </a:t>
            </a:r>
          </a:p>
          <a:p>
            <a:pPr lvl="0"/>
            <a:endParaRPr lang="en-US" sz="1200" b="1" dirty="0">
              <a:solidFill>
                <a:prstClr val="black"/>
              </a:solidFill>
            </a:endParaRPr>
          </a:p>
          <a:p>
            <a:pPr lvl="0"/>
            <a:r>
              <a:rPr lang="en-US" sz="1200" dirty="0" smtClean="0">
                <a:solidFill>
                  <a:prstClr val="black"/>
                </a:solidFill>
              </a:rPr>
              <a:t>IGCSE Geography is a challenging course which will require the same dedication and </a:t>
            </a:r>
            <a:r>
              <a:rPr lang="en-US" sz="1200" dirty="0" err="1" smtClean="0">
                <a:solidFill>
                  <a:prstClr val="black"/>
                </a:solidFill>
              </a:rPr>
              <a:t>organisation</a:t>
            </a:r>
            <a:r>
              <a:rPr lang="en-US" sz="1200" dirty="0" smtClean="0">
                <a:solidFill>
                  <a:prstClr val="black"/>
                </a:solidFill>
              </a:rPr>
              <a:t> as any in-depth </a:t>
            </a:r>
            <a:r>
              <a:rPr lang="en-US" sz="1200" dirty="0" err="1" smtClean="0">
                <a:solidFill>
                  <a:prstClr val="black"/>
                </a:solidFill>
              </a:rPr>
              <a:t>programme</a:t>
            </a:r>
            <a:r>
              <a:rPr lang="en-US" sz="1200" dirty="0" smtClean="0">
                <a:solidFill>
                  <a:prstClr val="black"/>
                </a:solidFill>
              </a:rPr>
              <a:t> of study and students will discover that they get out only what they put in.</a:t>
            </a:r>
            <a:endParaRPr lang="en-US" sz="1200" dirty="0"/>
          </a:p>
          <a:p>
            <a:endParaRPr lang="en-US" sz="1200" dirty="0"/>
          </a:p>
          <a:p>
            <a:r>
              <a:rPr lang="en-US" sz="1200" b="1" dirty="0" smtClean="0"/>
              <a:t>Overview: </a:t>
            </a:r>
            <a:r>
              <a:rPr lang="en-US" sz="1200" dirty="0" smtClean="0"/>
              <a:t>the IGCSE in Geography provides students with an excellent opportunity to develop:</a:t>
            </a:r>
          </a:p>
          <a:p>
            <a:pPr marL="171450" indent="-171450">
              <a:lnSpc>
                <a:spcPct val="115000"/>
              </a:lnSpc>
              <a:spcAft>
                <a:spcPts val="0"/>
              </a:spcAft>
              <a:buFont typeface="Wingdings" pitchFamily="2" charset="2"/>
              <a:buChar char="Ø"/>
            </a:pPr>
            <a:r>
              <a:rPr lang="en-GB" sz="1200" dirty="0" smtClean="0">
                <a:solidFill>
                  <a:srgbClr val="000000"/>
                </a:solidFill>
                <a:ea typeface="Calibri"/>
                <a:cs typeface="UniversLT-Light"/>
              </a:rPr>
              <a:t>a </a:t>
            </a:r>
            <a:r>
              <a:rPr lang="en-GB" sz="1200" dirty="0">
                <a:solidFill>
                  <a:srgbClr val="000000"/>
                </a:solidFill>
                <a:ea typeface="Calibri"/>
                <a:cs typeface="UniversLT-Light"/>
              </a:rPr>
              <a:t>sense of place and an understanding of relative location on a local, regional and global </a:t>
            </a:r>
            <a:r>
              <a:rPr lang="en-GB" sz="1200" dirty="0" smtClean="0">
                <a:solidFill>
                  <a:srgbClr val="000000"/>
                </a:solidFill>
                <a:ea typeface="Calibri"/>
                <a:cs typeface="UniversLT-Light"/>
              </a:rPr>
              <a:t>scale;</a:t>
            </a:r>
            <a:endParaRPr lang="en-GB" sz="1200" dirty="0" smtClean="0">
              <a:ea typeface="Calibri"/>
              <a:cs typeface="Times New Roman"/>
            </a:endParaRPr>
          </a:p>
          <a:p>
            <a:pPr marL="171450" indent="-171450">
              <a:lnSpc>
                <a:spcPct val="115000"/>
              </a:lnSpc>
              <a:spcAft>
                <a:spcPts val="0"/>
              </a:spcAft>
              <a:buFont typeface="Wingdings" pitchFamily="2" charset="2"/>
              <a:buChar char="Ø"/>
            </a:pPr>
            <a:r>
              <a:rPr lang="en-GB" sz="1200" dirty="0" smtClean="0">
                <a:solidFill>
                  <a:srgbClr val="000000"/>
                </a:solidFill>
                <a:ea typeface="Calibri"/>
                <a:cs typeface="UniversLT-Light"/>
              </a:rPr>
              <a:t>an </a:t>
            </a:r>
            <a:r>
              <a:rPr lang="en-GB" sz="1200" dirty="0">
                <a:solidFill>
                  <a:srgbClr val="000000"/>
                </a:solidFill>
                <a:ea typeface="Calibri"/>
                <a:cs typeface="UniversLT-Light"/>
              </a:rPr>
              <a:t>awareness of the characteristics and distribution of a selection of contrasting physical and </a:t>
            </a:r>
            <a:r>
              <a:rPr lang="en-GB" sz="1200" dirty="0" smtClean="0">
                <a:solidFill>
                  <a:srgbClr val="000000"/>
                </a:solidFill>
                <a:ea typeface="Calibri"/>
                <a:cs typeface="UniversLT-Light"/>
              </a:rPr>
              <a:t>human</a:t>
            </a:r>
            <a:r>
              <a:rPr lang="en-GB" sz="1200" dirty="0">
                <a:ea typeface="Calibri"/>
                <a:cs typeface="Times New Roman"/>
              </a:rPr>
              <a:t> </a:t>
            </a:r>
            <a:r>
              <a:rPr lang="en-GB" sz="1200" dirty="0" smtClean="0">
                <a:solidFill>
                  <a:srgbClr val="000000"/>
                </a:solidFill>
                <a:ea typeface="Calibri"/>
                <a:cs typeface="UniversLT-Light"/>
              </a:rPr>
              <a:t>environments;</a:t>
            </a:r>
            <a:endParaRPr lang="en-GB" sz="1200" dirty="0" smtClean="0">
              <a:ea typeface="Calibri"/>
              <a:cs typeface="Times New Roman"/>
            </a:endParaRPr>
          </a:p>
          <a:p>
            <a:pPr marL="171450" indent="-171450">
              <a:lnSpc>
                <a:spcPct val="115000"/>
              </a:lnSpc>
              <a:spcAft>
                <a:spcPts val="0"/>
              </a:spcAft>
              <a:buFont typeface="Wingdings" pitchFamily="2" charset="2"/>
              <a:buChar char="Ø"/>
            </a:pPr>
            <a:r>
              <a:rPr lang="en-GB" sz="1200" dirty="0" smtClean="0">
                <a:solidFill>
                  <a:srgbClr val="000000"/>
                </a:solidFill>
                <a:ea typeface="Calibri"/>
                <a:cs typeface="UniversLT-Light"/>
              </a:rPr>
              <a:t>an </a:t>
            </a:r>
            <a:r>
              <a:rPr lang="en-GB" sz="1200" dirty="0">
                <a:solidFill>
                  <a:srgbClr val="000000"/>
                </a:solidFill>
                <a:ea typeface="Calibri"/>
                <a:cs typeface="UniversLT-Light"/>
              </a:rPr>
              <a:t>understanding of some of the processes affecting the development of such </a:t>
            </a:r>
            <a:r>
              <a:rPr lang="en-GB" sz="1200" dirty="0" smtClean="0">
                <a:solidFill>
                  <a:srgbClr val="000000"/>
                </a:solidFill>
                <a:ea typeface="Calibri"/>
                <a:cs typeface="UniversLT-Light"/>
              </a:rPr>
              <a:t>environments;</a:t>
            </a:r>
            <a:endParaRPr lang="en-GB" sz="1200" dirty="0" smtClean="0">
              <a:ea typeface="Calibri"/>
              <a:cs typeface="Times New Roman"/>
            </a:endParaRPr>
          </a:p>
          <a:p>
            <a:pPr marL="171450" indent="-171450">
              <a:lnSpc>
                <a:spcPct val="115000"/>
              </a:lnSpc>
              <a:spcAft>
                <a:spcPts val="0"/>
              </a:spcAft>
              <a:buFont typeface="Wingdings" pitchFamily="2" charset="2"/>
              <a:buChar char="Ø"/>
            </a:pPr>
            <a:r>
              <a:rPr lang="en-GB" sz="1200" dirty="0" smtClean="0">
                <a:solidFill>
                  <a:srgbClr val="000000"/>
                </a:solidFill>
                <a:ea typeface="Calibri"/>
                <a:cs typeface="UniversLT-Light"/>
              </a:rPr>
              <a:t>an </a:t>
            </a:r>
            <a:r>
              <a:rPr lang="en-GB" sz="1200" dirty="0">
                <a:solidFill>
                  <a:srgbClr val="000000"/>
                </a:solidFill>
                <a:ea typeface="Calibri"/>
                <a:cs typeface="UniversLT-Light"/>
              </a:rPr>
              <a:t>understanding of the spatial effects of the ways in which people interact with each other and </a:t>
            </a:r>
            <a:r>
              <a:rPr lang="en-GB" sz="1200" dirty="0" smtClean="0">
                <a:solidFill>
                  <a:srgbClr val="000000"/>
                </a:solidFill>
                <a:ea typeface="Calibri"/>
                <a:cs typeface="UniversLT-Light"/>
              </a:rPr>
              <a:t>with</a:t>
            </a:r>
            <a:r>
              <a:rPr lang="en-GB" sz="1200" dirty="0" smtClean="0">
                <a:ea typeface="Calibri"/>
                <a:cs typeface="Times New Roman"/>
              </a:rPr>
              <a:t> </a:t>
            </a:r>
            <a:r>
              <a:rPr lang="en-GB" sz="1200" dirty="0" smtClean="0">
                <a:solidFill>
                  <a:srgbClr val="000000"/>
                </a:solidFill>
                <a:ea typeface="Calibri"/>
                <a:cs typeface="UniversLT-Light"/>
              </a:rPr>
              <a:t>their environments;</a:t>
            </a:r>
            <a:endParaRPr lang="en-GB" sz="1200" dirty="0" smtClean="0">
              <a:ea typeface="Calibri"/>
              <a:cs typeface="Times New Roman"/>
            </a:endParaRPr>
          </a:p>
          <a:p>
            <a:pPr marL="171450" indent="-171450">
              <a:lnSpc>
                <a:spcPct val="115000"/>
              </a:lnSpc>
              <a:spcAft>
                <a:spcPts val="0"/>
              </a:spcAft>
              <a:buFont typeface="Wingdings" pitchFamily="2" charset="2"/>
              <a:buChar char="Ø"/>
            </a:pPr>
            <a:r>
              <a:rPr lang="en-GB" sz="1200" dirty="0" smtClean="0">
                <a:solidFill>
                  <a:srgbClr val="000000"/>
                </a:solidFill>
                <a:ea typeface="Calibri"/>
                <a:cs typeface="UniversLT-Light"/>
              </a:rPr>
              <a:t>an </a:t>
            </a:r>
            <a:r>
              <a:rPr lang="en-GB" sz="1200" dirty="0">
                <a:solidFill>
                  <a:srgbClr val="000000"/>
                </a:solidFill>
                <a:ea typeface="Calibri"/>
                <a:cs typeface="UniversLT-Light"/>
              </a:rPr>
              <a:t>understanding of different communities and cultures throughout the world and an awareness of </a:t>
            </a:r>
            <a:r>
              <a:rPr lang="en-GB" sz="1200" dirty="0" smtClean="0">
                <a:solidFill>
                  <a:srgbClr val="000000"/>
                </a:solidFill>
                <a:ea typeface="Calibri"/>
                <a:cs typeface="UniversLT-Light"/>
              </a:rPr>
              <a:t>the</a:t>
            </a:r>
            <a:r>
              <a:rPr lang="en-GB" sz="1200" dirty="0" smtClean="0">
                <a:ea typeface="Calibri"/>
                <a:cs typeface="Times New Roman"/>
              </a:rPr>
              <a:t> </a:t>
            </a:r>
            <a:r>
              <a:rPr lang="en-GB" sz="1200" dirty="0" smtClean="0">
                <a:solidFill>
                  <a:srgbClr val="000000"/>
                </a:solidFill>
                <a:ea typeface="Calibri"/>
                <a:cs typeface="UniversLT-Light"/>
              </a:rPr>
              <a:t>contrasting </a:t>
            </a:r>
            <a:r>
              <a:rPr lang="en-GB" sz="1200" dirty="0">
                <a:solidFill>
                  <a:srgbClr val="000000"/>
                </a:solidFill>
                <a:ea typeface="Calibri"/>
                <a:cs typeface="UniversLT-Light"/>
              </a:rPr>
              <a:t>opportunities and constraints presented by different environments.</a:t>
            </a:r>
            <a:endParaRPr lang="en-GB" sz="1200" dirty="0">
              <a:ea typeface="Calibri"/>
              <a:cs typeface="Times New Roman"/>
            </a:endParaRPr>
          </a:p>
          <a:p>
            <a:endParaRPr lang="en-US" sz="1200" dirty="0"/>
          </a:p>
          <a:p>
            <a:r>
              <a:rPr lang="en-US" sz="1200" b="1" dirty="0" smtClean="0"/>
              <a:t>Assessment Objectives</a:t>
            </a:r>
            <a:r>
              <a:rPr lang="en-US" sz="1200" dirty="0" smtClean="0"/>
              <a:t>: this course will assess students using the following three assessment </a:t>
            </a:r>
          </a:p>
          <a:p>
            <a:r>
              <a:rPr lang="en-US" sz="1200" dirty="0"/>
              <a:t>o</a:t>
            </a:r>
            <a:r>
              <a:rPr lang="en-US" sz="1200" dirty="0" smtClean="0"/>
              <a:t>bjectives:</a:t>
            </a:r>
          </a:p>
          <a:p>
            <a:pPr>
              <a:buFont typeface="Wingdings" pitchFamily="2" charset="2"/>
              <a:buChar char="Ø"/>
            </a:pPr>
            <a:r>
              <a:rPr lang="en-GB" sz="1200" dirty="0"/>
              <a:t>AO1 Knowledge with understanding</a:t>
            </a:r>
          </a:p>
          <a:p>
            <a:pPr>
              <a:buFont typeface="Wingdings" pitchFamily="2" charset="2"/>
              <a:buChar char="Ø"/>
            </a:pPr>
            <a:r>
              <a:rPr lang="en-GB" sz="1200" dirty="0"/>
              <a:t>AO2 Skills and analysis</a:t>
            </a:r>
          </a:p>
          <a:p>
            <a:pPr>
              <a:buFont typeface="Wingdings" pitchFamily="2" charset="2"/>
              <a:buChar char="Ø"/>
            </a:pPr>
            <a:r>
              <a:rPr lang="en-GB" sz="1200" dirty="0"/>
              <a:t>AO3 Judgement and decision </a:t>
            </a:r>
            <a:r>
              <a:rPr lang="en-GB" sz="1200" dirty="0" smtClean="0"/>
              <a:t>making.</a:t>
            </a:r>
            <a:endParaRPr lang="en-GB" sz="1200" dirty="0"/>
          </a:p>
          <a:p>
            <a:endParaRPr lang="en-US" sz="1200" dirty="0"/>
          </a:p>
          <a:p>
            <a:r>
              <a:rPr lang="en-US" sz="1200" b="1" dirty="0" smtClean="0"/>
              <a:t>How it is assessed:</a:t>
            </a:r>
            <a:r>
              <a:rPr lang="en-US" sz="1200" dirty="0" smtClean="0"/>
              <a:t> students will sit two exams in 2016 based on the skills and knowledge they have developed from their two year study.  In addition, they will be required to submit a 2000 word geographical investigation, which will form 27% of their final mark. </a:t>
            </a:r>
          </a:p>
          <a:p>
            <a:endParaRPr lang="en-US" sz="1200" dirty="0"/>
          </a:p>
          <a:p>
            <a:pPr lvl="0"/>
            <a:r>
              <a:rPr lang="en-US" sz="1200" b="1" dirty="0">
                <a:solidFill>
                  <a:prstClr val="black"/>
                </a:solidFill>
              </a:rPr>
              <a:t>Grading:  </a:t>
            </a:r>
            <a:r>
              <a:rPr lang="en-US" sz="1200" dirty="0">
                <a:solidFill>
                  <a:prstClr val="black"/>
                </a:solidFill>
              </a:rPr>
              <a:t>Cambridge IGCSE results are shown by  one of the grades A*, A, B, C, D, E, F or G</a:t>
            </a:r>
          </a:p>
          <a:p>
            <a:pPr lvl="0"/>
            <a:r>
              <a:rPr lang="en-US" sz="1200" dirty="0">
                <a:solidFill>
                  <a:prstClr val="black"/>
                </a:solidFill>
              </a:rPr>
              <a:t>Indicating the standard achieved, A* being the highest and G the lowest.  It is expected that all</a:t>
            </a:r>
          </a:p>
          <a:p>
            <a:pPr lvl="0"/>
            <a:r>
              <a:rPr lang="en-US" sz="1200" dirty="0">
                <a:solidFill>
                  <a:prstClr val="black"/>
                </a:solidFill>
              </a:rPr>
              <a:t>pupils  attain at least a Grade C. This is the grade that is generally accepted as a pass.</a:t>
            </a:r>
          </a:p>
          <a:p>
            <a:endParaRPr lang="en-US" sz="1200" dirty="0" smtClean="0"/>
          </a:p>
          <a:p>
            <a:r>
              <a:rPr lang="en-US" sz="1200" dirty="0">
                <a:hlinkClick r:id="rId3"/>
              </a:rPr>
              <a:t>http://sgsshistoryandgeography.weebly.com</a:t>
            </a:r>
            <a:r>
              <a:rPr lang="en-US" sz="1200" dirty="0" smtClean="0">
                <a:hlinkClick r:id="rId3"/>
              </a:rPr>
              <a:t>/</a:t>
            </a:r>
            <a:r>
              <a:rPr lang="en-US" sz="1200" dirty="0" smtClean="0"/>
              <a:t> </a:t>
            </a:r>
          </a:p>
          <a:p>
            <a:r>
              <a:rPr lang="en-US" sz="1200" dirty="0" smtClean="0">
                <a:hlinkClick r:id="rId4"/>
              </a:rPr>
              <a:t>worsfoldn@stgeorge.es</a:t>
            </a:r>
            <a:r>
              <a:rPr lang="en-US" sz="1200" dirty="0" smtClean="0"/>
              <a:t> </a:t>
            </a:r>
          </a:p>
        </p:txBody>
      </p:sp>
      <p:pic>
        <p:nvPicPr>
          <p:cNvPr id="7" name="Picture 2" descr="http://heartlandpto.org/wp-content/uploads/2012/12/cultur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3176" y="8409384"/>
            <a:ext cx="1306500" cy="1329421"/>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1"/>
          <p:cNvSpPr>
            <a:spLocks noGrp="1"/>
          </p:cNvSpPr>
          <p:nvPr>
            <p:ph type="sldNum" sz="quarter" idx="12"/>
          </p:nvPr>
        </p:nvSpPr>
        <p:spPr/>
        <p:txBody>
          <a:bodyPr/>
          <a:lstStyle/>
          <a:p>
            <a:fld id="{F84E12F4-4EE9-4F81-B1B4-B8DF4C24316C}" type="slidenum">
              <a:rPr lang="en-GB" smtClean="0"/>
              <a:pPr/>
              <a:t>1</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1" descr="S GEORGE school1"/>
          <p:cNvPicPr>
            <a:picLocks noChangeAspect="1" noChangeArrowheads="1"/>
          </p:cNvPicPr>
          <p:nvPr/>
        </p:nvPicPr>
        <p:blipFill>
          <a:blip r:embed="rId2" cstate="print"/>
          <a:srcRect/>
          <a:stretch>
            <a:fillRect/>
          </a:stretch>
        </p:blipFill>
        <p:spPr bwMode="auto">
          <a:xfrm>
            <a:off x="404664" y="416496"/>
            <a:ext cx="824929" cy="1149233"/>
          </a:xfrm>
          <a:prstGeom prst="rect">
            <a:avLst/>
          </a:prstGeom>
          <a:noFill/>
          <a:ln w="9525">
            <a:noFill/>
            <a:miter lim="800000"/>
            <a:headEnd/>
            <a:tailEnd/>
          </a:ln>
        </p:spPr>
      </p:pic>
      <p:sp>
        <p:nvSpPr>
          <p:cNvPr id="9" name="TextBox 8"/>
          <p:cNvSpPr txBox="1"/>
          <p:nvPr/>
        </p:nvSpPr>
        <p:spPr>
          <a:xfrm>
            <a:off x="1412776" y="416496"/>
            <a:ext cx="3672408" cy="369332"/>
          </a:xfrm>
          <a:prstGeom prst="rect">
            <a:avLst/>
          </a:prstGeom>
          <a:noFill/>
        </p:spPr>
        <p:txBody>
          <a:bodyPr wrap="square" rtlCol="0">
            <a:spAutoFit/>
          </a:bodyPr>
          <a:lstStyle/>
          <a:p>
            <a:r>
              <a:rPr lang="en-US" dirty="0" smtClean="0"/>
              <a:t>St. </a:t>
            </a:r>
            <a:r>
              <a:rPr lang="en-US" dirty="0"/>
              <a:t>G</a:t>
            </a:r>
            <a:r>
              <a:rPr lang="en-US" dirty="0" smtClean="0"/>
              <a:t>eorge’s British School of Seville</a:t>
            </a:r>
          </a:p>
        </p:txBody>
      </p:sp>
      <p:sp>
        <p:nvSpPr>
          <p:cNvPr id="11" name="TextBox 10"/>
          <p:cNvSpPr txBox="1"/>
          <p:nvPr/>
        </p:nvSpPr>
        <p:spPr>
          <a:xfrm>
            <a:off x="548680" y="1640632"/>
            <a:ext cx="239168" cy="646331"/>
          </a:xfrm>
          <a:prstGeom prst="rect">
            <a:avLst/>
          </a:prstGeom>
          <a:noFill/>
        </p:spPr>
        <p:txBody>
          <a:bodyPr wrap="none" rtlCol="0">
            <a:spAutoFit/>
          </a:bodyPr>
          <a:lstStyle/>
          <a:p>
            <a:endParaRPr lang="en-US" sz="1200" dirty="0"/>
          </a:p>
          <a:p>
            <a:pPr>
              <a:buFont typeface="Arial" pitchFamily="34" charset="0"/>
              <a:buChar char="•"/>
            </a:pPr>
            <a:endParaRPr lang="en-US" sz="1200" dirty="0" smtClean="0"/>
          </a:p>
          <a:p>
            <a:endParaRPr lang="en-GB" sz="1200" dirty="0"/>
          </a:p>
        </p:txBody>
      </p:sp>
      <p:sp>
        <p:nvSpPr>
          <p:cNvPr id="7" name="TextBox 6"/>
          <p:cNvSpPr txBox="1"/>
          <p:nvPr/>
        </p:nvSpPr>
        <p:spPr>
          <a:xfrm>
            <a:off x="188640" y="1496616"/>
            <a:ext cx="6336704" cy="6863417"/>
          </a:xfrm>
          <a:prstGeom prst="rect">
            <a:avLst/>
          </a:prstGeom>
          <a:noFill/>
        </p:spPr>
        <p:txBody>
          <a:bodyPr wrap="square" rtlCol="0">
            <a:spAutoFit/>
          </a:bodyPr>
          <a:lstStyle/>
          <a:p>
            <a:r>
              <a:rPr lang="en-US" sz="1400" b="1" dirty="0" smtClean="0"/>
              <a:t>Expectations of Students:</a:t>
            </a:r>
            <a:r>
              <a:rPr lang="en-US" sz="1200" dirty="0" smtClean="0"/>
              <a:t> all students will be expected to approach their studies in a positive</a:t>
            </a:r>
          </a:p>
          <a:p>
            <a:r>
              <a:rPr lang="en-US" sz="1200" dirty="0" smtClean="0"/>
              <a:t>way.  They must complete all class work and homework to the very best of their ability and seek </a:t>
            </a:r>
          </a:p>
          <a:p>
            <a:r>
              <a:rPr lang="en-US" sz="1200" dirty="0"/>
              <a:t>h</a:t>
            </a:r>
            <a:r>
              <a:rPr lang="en-US" sz="1200" dirty="0" smtClean="0"/>
              <a:t>elp if they are unsure.  Coursework and homework deadlines must be met; failure to do so may result in a lowering of their final grade.</a:t>
            </a:r>
          </a:p>
          <a:p>
            <a:endParaRPr lang="en-US" sz="1200" dirty="0"/>
          </a:p>
          <a:p>
            <a:r>
              <a:rPr lang="en-US" sz="1200" dirty="0" smtClean="0"/>
              <a:t>It is expected that every student can be relied upon to undertake independent  study in order to </a:t>
            </a:r>
          </a:p>
          <a:p>
            <a:r>
              <a:rPr lang="en-US" sz="1200" dirty="0" smtClean="0"/>
              <a:t>improve and </a:t>
            </a:r>
            <a:r>
              <a:rPr lang="en-US" sz="1200" dirty="0" err="1" smtClean="0"/>
              <a:t>personalise</a:t>
            </a:r>
            <a:r>
              <a:rPr lang="en-US" sz="1200" dirty="0" smtClean="0"/>
              <a:t> their learning; the highest grades are obtained by those who have a deep understanding of the issues that we study and a genuine interest in the subject. If students miss a class it is their responsibility to catch up on the work they have missed.  </a:t>
            </a:r>
          </a:p>
          <a:p>
            <a:endParaRPr lang="en-US" sz="1200" dirty="0"/>
          </a:p>
          <a:p>
            <a:r>
              <a:rPr lang="en-US" sz="1200" dirty="0" smtClean="0"/>
              <a:t>Students will be expected to make and </a:t>
            </a:r>
            <a:r>
              <a:rPr lang="en-US" sz="1200" dirty="0" err="1" smtClean="0"/>
              <a:t>organise</a:t>
            </a:r>
            <a:r>
              <a:rPr lang="en-US" sz="1200" dirty="0" smtClean="0"/>
              <a:t> their own notes and resources; ensuring that </a:t>
            </a:r>
          </a:p>
          <a:p>
            <a:r>
              <a:rPr lang="en-US" sz="1200" dirty="0" smtClean="0"/>
              <a:t>they do not lose copies of the texts, important papers, tasks or notes.</a:t>
            </a:r>
          </a:p>
          <a:p>
            <a:endParaRPr lang="en-US" sz="1200" dirty="0"/>
          </a:p>
          <a:p>
            <a:r>
              <a:rPr lang="en-US" sz="1200" dirty="0" smtClean="0"/>
              <a:t>Some homework and research tasks will require the use of a computer–it is vital that students have access, at home,  to a computer and printer.  </a:t>
            </a:r>
          </a:p>
          <a:p>
            <a:endParaRPr lang="en-US" sz="1200" dirty="0"/>
          </a:p>
          <a:p>
            <a:r>
              <a:rPr lang="en-US" sz="1400" b="1" dirty="0" smtClean="0"/>
              <a:t>What will be studied: </a:t>
            </a:r>
            <a:r>
              <a:rPr lang="en-GB" sz="1200" dirty="0" smtClean="0"/>
              <a:t>the </a:t>
            </a:r>
            <a:r>
              <a:rPr lang="en-GB" sz="1200" dirty="0"/>
              <a:t>curriculum is divided into three themes which have been designed to develop an understanding of </a:t>
            </a:r>
            <a:r>
              <a:rPr lang="en-GB" sz="1200" dirty="0" smtClean="0"/>
              <a:t>both the </a:t>
            </a:r>
            <a:r>
              <a:rPr lang="en-GB" sz="1200" dirty="0"/>
              <a:t>natural and the human </a:t>
            </a:r>
            <a:r>
              <a:rPr lang="en-GB" sz="1200" dirty="0" smtClean="0"/>
              <a:t>environment:</a:t>
            </a:r>
            <a:endParaRPr lang="en-GB" sz="1200" dirty="0"/>
          </a:p>
          <a:p>
            <a:r>
              <a:rPr lang="en-GB" sz="1200" dirty="0"/>
              <a:t>1 Population and settlement</a:t>
            </a:r>
          </a:p>
          <a:p>
            <a:r>
              <a:rPr lang="en-GB" sz="1200" dirty="0"/>
              <a:t>2 The natural environment</a:t>
            </a:r>
          </a:p>
          <a:p>
            <a:r>
              <a:rPr lang="en-GB" sz="1200" dirty="0"/>
              <a:t>3 Economic development and the use of </a:t>
            </a:r>
            <a:r>
              <a:rPr lang="en-GB" sz="1200" dirty="0" smtClean="0"/>
              <a:t>resources.</a:t>
            </a:r>
            <a:endParaRPr lang="en-GB" sz="1200" dirty="0"/>
          </a:p>
          <a:p>
            <a:r>
              <a:rPr lang="en-GB" sz="1200" dirty="0" smtClean="0"/>
              <a:t>Coursework: The coursework investigation will be based on Unit 2 Settlement and be comparing </a:t>
            </a:r>
            <a:r>
              <a:rPr lang="en-GB" sz="1200" dirty="0" err="1" smtClean="0"/>
              <a:t>Triana</a:t>
            </a:r>
            <a:r>
              <a:rPr lang="en-GB" sz="1200" dirty="0" smtClean="0"/>
              <a:t> and </a:t>
            </a:r>
            <a:r>
              <a:rPr lang="en-GB" sz="1200" dirty="0" err="1" smtClean="0"/>
              <a:t>Tomares</a:t>
            </a:r>
            <a:r>
              <a:rPr lang="en-GB" sz="1200" dirty="0" smtClean="0"/>
              <a:t>. </a:t>
            </a:r>
          </a:p>
          <a:p>
            <a:r>
              <a:rPr lang="en-GB" sz="1200" dirty="0" smtClean="0"/>
              <a:t>Paper 2:  The course will also include a concentrated focus on developing  students’  map work skills  as required by the exam.</a:t>
            </a:r>
          </a:p>
          <a:p>
            <a:endParaRPr lang="en-US" sz="1200" dirty="0" smtClean="0"/>
          </a:p>
          <a:p>
            <a:r>
              <a:rPr lang="en-US" sz="1400" b="1" dirty="0" smtClean="0"/>
              <a:t>Who it is taught by:</a:t>
            </a:r>
            <a:r>
              <a:rPr lang="en-US" sz="1200" dirty="0" smtClean="0"/>
              <a:t> this course will be taught by Mrs. Worsfold , a Humanities Graduate with </a:t>
            </a:r>
          </a:p>
          <a:p>
            <a:r>
              <a:rPr lang="en-US" sz="1200" dirty="0" smtClean="0"/>
              <a:t>Secondary History and Geography specialism training.  Mrs. Worsfold  is an experienced GCSE teacher and will have completed the Cambridge Exam Board Specialist Teaching and Assessment course to become the schools accredited representative.</a:t>
            </a:r>
          </a:p>
          <a:p>
            <a:endParaRPr lang="en-US" sz="1200" dirty="0"/>
          </a:p>
          <a:p>
            <a:r>
              <a:rPr lang="en-US" sz="1400" b="1" dirty="0" smtClean="0"/>
              <a:t>What parents can do: </a:t>
            </a:r>
            <a:r>
              <a:rPr lang="en-US" sz="1200" dirty="0" smtClean="0"/>
              <a:t>the most important thing that parents can do to support  students is to</a:t>
            </a:r>
          </a:p>
          <a:p>
            <a:r>
              <a:rPr lang="en-US" sz="1200" dirty="0" smtClean="0"/>
              <a:t> ensure that all independent and home study is completed to a good standard.  This is crucial to</a:t>
            </a:r>
          </a:p>
          <a:p>
            <a:r>
              <a:rPr lang="en-US" sz="1200" dirty="0" smtClean="0"/>
              <a:t>the students’ success. We encourage parents to maintain contact with the school and seek advice if required.  Mrs. </a:t>
            </a:r>
            <a:r>
              <a:rPr lang="en-US" sz="1200" dirty="0" err="1" smtClean="0"/>
              <a:t>Worsfold</a:t>
            </a:r>
            <a:r>
              <a:rPr lang="en-US" sz="1200" dirty="0" smtClean="0"/>
              <a:t> will contact you promptly  to let you know if there are any concerns regarding your child.</a:t>
            </a:r>
            <a:endParaRPr lang="en-US" sz="1400" dirty="0" smtClean="0"/>
          </a:p>
        </p:txBody>
      </p:sp>
      <p:graphicFrame>
        <p:nvGraphicFramePr>
          <p:cNvPr id="8" name="Table 7"/>
          <p:cNvGraphicFramePr>
            <a:graphicFrameLocks noGrp="1"/>
          </p:cNvGraphicFramePr>
          <p:nvPr>
            <p:extLst>
              <p:ext uri="{D42A27DB-BD31-4B8C-83A1-F6EECF244321}">
                <p14:modId xmlns:p14="http://schemas.microsoft.com/office/powerpoint/2010/main" val="1663933572"/>
              </p:ext>
            </p:extLst>
          </p:nvPr>
        </p:nvGraphicFramePr>
        <p:xfrm>
          <a:off x="260648" y="8337375"/>
          <a:ext cx="6264696" cy="1371600"/>
        </p:xfrm>
        <a:graphic>
          <a:graphicData uri="http://schemas.openxmlformats.org/drawingml/2006/table">
            <a:tbl>
              <a:tblPr/>
              <a:tblGrid>
                <a:gridCol w="6264696"/>
              </a:tblGrid>
              <a:tr h="1227584">
                <a:tc>
                  <a:txBody>
                    <a:bodyPr/>
                    <a:lstStyle/>
                    <a:p>
                      <a:pPr algn="just">
                        <a:spcAft>
                          <a:spcPts val="0"/>
                        </a:spcAft>
                      </a:pPr>
                      <a:endParaRPr lang="en-GB" sz="900" b="1" dirty="0">
                        <a:solidFill>
                          <a:schemeClr val="tx1"/>
                        </a:solidFill>
                        <a:latin typeface="Calibri"/>
                        <a:ea typeface="Times New Roman"/>
                        <a:cs typeface="Times New Roman"/>
                      </a:endParaRPr>
                    </a:p>
                    <a:p>
                      <a:pPr algn="just">
                        <a:spcAft>
                          <a:spcPts val="0"/>
                        </a:spcAft>
                      </a:pPr>
                      <a:r>
                        <a:rPr lang="en-GB" sz="900" b="1" u="heavy" dirty="0" smtClean="0">
                          <a:solidFill>
                            <a:schemeClr val="tx1"/>
                          </a:solidFill>
                          <a:latin typeface="Calibri"/>
                          <a:ea typeface="Times New Roman"/>
                          <a:cs typeface="Times New Roman"/>
                        </a:rPr>
                        <a:t>PLAGIARISM</a:t>
                      </a:r>
                      <a:endParaRPr lang="en-GB" sz="900" b="1" dirty="0">
                        <a:solidFill>
                          <a:schemeClr val="tx1"/>
                        </a:solidFill>
                        <a:latin typeface="Calibri"/>
                        <a:ea typeface="Times New Roman"/>
                        <a:cs typeface="Times New Roman"/>
                      </a:endParaRPr>
                    </a:p>
                    <a:p>
                      <a:pPr algn="just">
                        <a:spcAft>
                          <a:spcPts val="0"/>
                        </a:spcAft>
                      </a:pPr>
                      <a:r>
                        <a:rPr lang="en-GB" sz="900" b="1" dirty="0" smtClean="0">
                          <a:solidFill>
                            <a:schemeClr val="tx1"/>
                          </a:solidFill>
                          <a:latin typeface="Calibri"/>
                          <a:ea typeface="Times New Roman"/>
                          <a:cs typeface="Times New Roman"/>
                        </a:rPr>
                        <a:t>The </a:t>
                      </a:r>
                      <a:r>
                        <a:rPr lang="en-GB" sz="900" b="1" dirty="0">
                          <a:solidFill>
                            <a:schemeClr val="tx1"/>
                          </a:solidFill>
                          <a:latin typeface="Calibri"/>
                          <a:ea typeface="Times New Roman"/>
                          <a:cs typeface="Times New Roman"/>
                        </a:rPr>
                        <a:t>coursework </a:t>
                      </a:r>
                      <a:r>
                        <a:rPr lang="en-GB" sz="900" b="1" dirty="0" smtClean="0">
                          <a:solidFill>
                            <a:schemeClr val="tx1"/>
                          </a:solidFill>
                          <a:latin typeface="Calibri"/>
                          <a:ea typeface="Times New Roman"/>
                          <a:cs typeface="Times New Roman"/>
                        </a:rPr>
                        <a:t>assignment </a:t>
                      </a:r>
                      <a:r>
                        <a:rPr lang="en-GB" sz="900" b="1" dirty="0">
                          <a:solidFill>
                            <a:schemeClr val="tx1"/>
                          </a:solidFill>
                          <a:latin typeface="Calibri"/>
                          <a:ea typeface="Times New Roman"/>
                          <a:cs typeface="Times New Roman"/>
                        </a:rPr>
                        <a:t>submitted </a:t>
                      </a:r>
                      <a:r>
                        <a:rPr lang="en-GB" sz="900" b="1" dirty="0" smtClean="0">
                          <a:solidFill>
                            <a:schemeClr val="tx1"/>
                          </a:solidFill>
                          <a:latin typeface="Calibri"/>
                          <a:ea typeface="Times New Roman"/>
                          <a:cs typeface="Times New Roman"/>
                        </a:rPr>
                        <a:t>for </a:t>
                      </a:r>
                      <a:r>
                        <a:rPr lang="en-GB" sz="900" b="1" dirty="0">
                          <a:solidFill>
                            <a:schemeClr val="tx1"/>
                          </a:solidFill>
                          <a:latin typeface="Calibri"/>
                          <a:ea typeface="Times New Roman"/>
                          <a:cs typeface="Times New Roman"/>
                        </a:rPr>
                        <a:t>IGCSE </a:t>
                      </a:r>
                      <a:r>
                        <a:rPr lang="en-GB" sz="900" b="1" dirty="0" smtClean="0">
                          <a:solidFill>
                            <a:schemeClr val="tx1"/>
                          </a:solidFill>
                          <a:latin typeface="Calibri"/>
                          <a:ea typeface="Times New Roman"/>
                          <a:cs typeface="Times New Roman"/>
                        </a:rPr>
                        <a:t>Geography must </a:t>
                      </a:r>
                      <a:r>
                        <a:rPr lang="en-GB" sz="900" b="1" dirty="0">
                          <a:solidFill>
                            <a:schemeClr val="tx1"/>
                          </a:solidFill>
                          <a:latin typeface="Calibri"/>
                          <a:ea typeface="Times New Roman"/>
                          <a:cs typeface="Times New Roman"/>
                        </a:rPr>
                        <a:t>be ENTIRELY students’ own work.  This means that they cannot copy from notes written by teachers, from study guides, websites, or other students’ work.  </a:t>
                      </a:r>
                      <a:endParaRPr lang="en-GB" sz="800" dirty="0">
                        <a:solidFill>
                          <a:schemeClr val="tx1"/>
                        </a:solidFill>
                        <a:latin typeface="Times New Roman"/>
                        <a:ea typeface="Times New Roman"/>
                        <a:cs typeface="Times New Roman"/>
                      </a:endParaRPr>
                    </a:p>
                    <a:p>
                      <a:pPr algn="just">
                        <a:spcAft>
                          <a:spcPts val="0"/>
                        </a:spcAft>
                      </a:pPr>
                      <a:r>
                        <a:rPr lang="en-GB" sz="900" b="1" dirty="0">
                          <a:solidFill>
                            <a:schemeClr val="tx1"/>
                          </a:solidFill>
                          <a:latin typeface="Calibri"/>
                          <a:ea typeface="Times New Roman"/>
                          <a:cs typeface="Times New Roman"/>
                        </a:rPr>
                        <a:t>Cambridge International Examinations and St. George’s School consider plagiarism an extremely serious offence.  In the case of plagiarism being identified by teachers, the coursework piece(s) will be removed from the portfolio – even if this means that the student’s coursework folder is sent to the UK for external moderation with pieces missing.  If the external moderator detects that any work is not entirely original, not only will the student be disqualified from the coursework component, but s/he also risks being disqualified from the examination component as well. </a:t>
                      </a:r>
                      <a:endParaRPr lang="en-GB" sz="800" dirty="0">
                        <a:solidFill>
                          <a:schemeClr val="tx1"/>
                        </a:solidFill>
                        <a:latin typeface="Times New Roman"/>
                        <a:ea typeface="Times New Roman"/>
                        <a:cs typeface="Times New Roman"/>
                      </a:endParaRPr>
                    </a:p>
                    <a:p>
                      <a:pPr algn="just">
                        <a:spcAft>
                          <a:spcPts val="0"/>
                        </a:spcAft>
                      </a:pPr>
                      <a:r>
                        <a:rPr lang="en-GB" sz="900" b="1" dirty="0">
                          <a:solidFill>
                            <a:schemeClr val="tx1"/>
                          </a:solidFill>
                          <a:latin typeface="Calibri"/>
                          <a:ea typeface="Times New Roman"/>
                          <a:cs typeface="Times New Roman"/>
                        </a:rPr>
                        <a:t> </a:t>
                      </a:r>
                      <a:endParaRPr lang="en-GB" sz="800" dirty="0">
                        <a:solidFill>
                          <a:schemeClr val="tx1"/>
                        </a:solidFill>
                        <a:latin typeface="Times New Roman"/>
                        <a:ea typeface="Times New Roman"/>
                        <a:cs typeface="Times New Roman"/>
                      </a:endParaRPr>
                    </a:p>
                  </a:txBody>
                  <a:tcPr marL="34693" marR="346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pic>
        <p:nvPicPr>
          <p:cNvPr id="12" name="Picture 2" descr="http://heartlandpto.org/wp-content/uploads/2012/12/cultu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7232" y="344488"/>
            <a:ext cx="1072213" cy="109102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412776" y="776536"/>
            <a:ext cx="4041043" cy="923330"/>
          </a:xfrm>
          <a:prstGeom prst="rect">
            <a:avLst/>
          </a:prstGeom>
          <a:noFill/>
        </p:spPr>
        <p:txBody>
          <a:bodyPr wrap="none" rtlCol="0">
            <a:spAutoFit/>
          </a:bodyPr>
          <a:lstStyle/>
          <a:p>
            <a:r>
              <a:rPr lang="en-US" b="1" dirty="0" smtClean="0"/>
              <a:t>OPTIONAL</a:t>
            </a:r>
            <a:r>
              <a:rPr lang="en-US" dirty="0" smtClean="0"/>
              <a:t>: Cambridge IGCSE Geography </a:t>
            </a:r>
          </a:p>
          <a:p>
            <a:r>
              <a:rPr lang="en-US" dirty="0" smtClean="0"/>
              <a:t>(0460), 2014 – 2016</a:t>
            </a:r>
          </a:p>
          <a:p>
            <a:endParaRPr lang="en-US" dirty="0" smtClean="0"/>
          </a:p>
        </p:txBody>
      </p:sp>
      <p:sp>
        <p:nvSpPr>
          <p:cNvPr id="14" name="Slide Number Placeholder 13"/>
          <p:cNvSpPr>
            <a:spLocks noGrp="1"/>
          </p:cNvSpPr>
          <p:nvPr>
            <p:ph type="sldNum" sz="quarter" idx="12"/>
          </p:nvPr>
        </p:nvSpPr>
        <p:spPr/>
        <p:txBody>
          <a:bodyPr/>
          <a:lstStyle/>
          <a:p>
            <a:fld id="{F84E12F4-4EE9-4F81-B1B4-B8DF4C24316C}" type="slidenum">
              <a:rPr lang="en-GB" smtClean="0"/>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1" descr="S GEORGE school1"/>
          <p:cNvPicPr>
            <a:picLocks noChangeAspect="1" noChangeArrowheads="1"/>
          </p:cNvPicPr>
          <p:nvPr/>
        </p:nvPicPr>
        <p:blipFill>
          <a:blip r:embed="rId2" cstate="print"/>
          <a:srcRect/>
          <a:stretch>
            <a:fillRect/>
          </a:stretch>
        </p:blipFill>
        <p:spPr bwMode="auto">
          <a:xfrm>
            <a:off x="404664" y="416496"/>
            <a:ext cx="824929" cy="1149233"/>
          </a:xfrm>
          <a:prstGeom prst="rect">
            <a:avLst/>
          </a:prstGeom>
          <a:noFill/>
          <a:ln w="9525">
            <a:noFill/>
            <a:miter lim="800000"/>
            <a:headEnd/>
            <a:tailEnd/>
          </a:ln>
        </p:spPr>
      </p:pic>
      <p:sp>
        <p:nvSpPr>
          <p:cNvPr id="9" name="TextBox 8"/>
          <p:cNvSpPr txBox="1"/>
          <p:nvPr/>
        </p:nvSpPr>
        <p:spPr>
          <a:xfrm>
            <a:off x="1412776" y="416496"/>
            <a:ext cx="3528392" cy="369332"/>
          </a:xfrm>
          <a:prstGeom prst="rect">
            <a:avLst/>
          </a:prstGeom>
          <a:noFill/>
        </p:spPr>
        <p:txBody>
          <a:bodyPr wrap="square" rtlCol="0">
            <a:spAutoFit/>
          </a:bodyPr>
          <a:lstStyle/>
          <a:p>
            <a:r>
              <a:rPr lang="en-US" dirty="0" smtClean="0">
                <a:solidFill>
                  <a:prstClr val="black"/>
                </a:solidFill>
              </a:rPr>
              <a:t>St. </a:t>
            </a:r>
            <a:r>
              <a:rPr lang="en-US" dirty="0">
                <a:solidFill>
                  <a:prstClr val="black"/>
                </a:solidFill>
              </a:rPr>
              <a:t>G</a:t>
            </a:r>
            <a:r>
              <a:rPr lang="en-US" dirty="0" smtClean="0">
                <a:solidFill>
                  <a:prstClr val="black"/>
                </a:solidFill>
              </a:rPr>
              <a:t>eorge’s British School of Seville</a:t>
            </a:r>
          </a:p>
        </p:txBody>
      </p:sp>
      <p:sp>
        <p:nvSpPr>
          <p:cNvPr id="10" name="TextBox 9"/>
          <p:cNvSpPr txBox="1"/>
          <p:nvPr/>
        </p:nvSpPr>
        <p:spPr>
          <a:xfrm>
            <a:off x="1412776" y="776536"/>
            <a:ext cx="4405501" cy="646331"/>
          </a:xfrm>
          <a:prstGeom prst="rect">
            <a:avLst/>
          </a:prstGeom>
          <a:noFill/>
        </p:spPr>
        <p:txBody>
          <a:bodyPr wrap="none" rtlCol="0">
            <a:spAutoFit/>
          </a:bodyPr>
          <a:lstStyle/>
          <a:p>
            <a:r>
              <a:rPr lang="en-US" b="1" dirty="0" smtClean="0">
                <a:solidFill>
                  <a:prstClr val="black"/>
                </a:solidFill>
              </a:rPr>
              <a:t>OPTIONAL</a:t>
            </a:r>
            <a:r>
              <a:rPr lang="en-US" dirty="0" smtClean="0">
                <a:solidFill>
                  <a:prstClr val="black"/>
                </a:solidFill>
              </a:rPr>
              <a:t>: Cambridge IGCSE History (0470), </a:t>
            </a:r>
          </a:p>
          <a:p>
            <a:r>
              <a:rPr lang="en-US" dirty="0" smtClean="0"/>
              <a:t>2014 – 2016</a:t>
            </a:r>
          </a:p>
        </p:txBody>
      </p:sp>
      <p:sp>
        <p:nvSpPr>
          <p:cNvPr id="11" name="TextBox 10"/>
          <p:cNvSpPr txBox="1"/>
          <p:nvPr/>
        </p:nvSpPr>
        <p:spPr>
          <a:xfrm>
            <a:off x="548680" y="1640633"/>
            <a:ext cx="6214009" cy="7478970"/>
          </a:xfrm>
          <a:prstGeom prst="rect">
            <a:avLst/>
          </a:prstGeom>
          <a:noFill/>
        </p:spPr>
        <p:txBody>
          <a:bodyPr wrap="square" rtlCol="0">
            <a:spAutoFit/>
          </a:bodyPr>
          <a:lstStyle/>
          <a:p>
            <a:r>
              <a:rPr lang="en-US" sz="1200" b="1" dirty="0" smtClean="0">
                <a:solidFill>
                  <a:prstClr val="black"/>
                </a:solidFill>
              </a:rPr>
              <a:t> </a:t>
            </a:r>
            <a:r>
              <a:rPr lang="en-US" sz="1200" dirty="0" smtClean="0">
                <a:solidFill>
                  <a:prstClr val="black"/>
                </a:solidFill>
              </a:rPr>
              <a:t>IGCSE History is an optional course for students with a keen interest in the history of our world and for those who wish to develop their analytical and interpretation skills. This course complements the English IGCSE as it focuses on developing  analytical skills and the ability  to create an argument. In addition, it requires students to  accurately interpret the past in order to come to conclusions about the significance of people and events.</a:t>
            </a:r>
          </a:p>
          <a:p>
            <a:endParaRPr lang="en-US" sz="1200" b="1" dirty="0" smtClean="0">
              <a:solidFill>
                <a:prstClr val="black"/>
              </a:solidFill>
            </a:endParaRPr>
          </a:p>
          <a:p>
            <a:r>
              <a:rPr lang="en-US" sz="1200" b="1" dirty="0" smtClean="0">
                <a:solidFill>
                  <a:prstClr val="black"/>
                </a:solidFill>
              </a:rPr>
              <a:t>T</a:t>
            </a:r>
            <a:r>
              <a:rPr lang="en-US" sz="1200" dirty="0" smtClean="0">
                <a:solidFill>
                  <a:prstClr val="black"/>
                </a:solidFill>
              </a:rPr>
              <a:t>he </a:t>
            </a:r>
            <a:r>
              <a:rPr lang="en-US" sz="1200" dirty="0">
                <a:solidFill>
                  <a:prstClr val="black"/>
                </a:solidFill>
              </a:rPr>
              <a:t>IGCSE in </a:t>
            </a:r>
            <a:r>
              <a:rPr lang="en-US" sz="1200" dirty="0" smtClean="0">
                <a:solidFill>
                  <a:prstClr val="black"/>
                </a:solidFill>
              </a:rPr>
              <a:t>History is a challenging course which will require the same dedication and </a:t>
            </a:r>
            <a:r>
              <a:rPr lang="en-US" sz="1200" dirty="0" err="1" smtClean="0">
                <a:solidFill>
                  <a:prstClr val="black"/>
                </a:solidFill>
              </a:rPr>
              <a:t>organisation</a:t>
            </a:r>
            <a:r>
              <a:rPr lang="en-US" sz="1200" dirty="0" smtClean="0">
                <a:solidFill>
                  <a:prstClr val="black"/>
                </a:solidFill>
              </a:rPr>
              <a:t> as any in-depth </a:t>
            </a:r>
            <a:r>
              <a:rPr lang="en-US" sz="1200" dirty="0" err="1" smtClean="0">
                <a:solidFill>
                  <a:prstClr val="black"/>
                </a:solidFill>
              </a:rPr>
              <a:t>programme</a:t>
            </a:r>
            <a:r>
              <a:rPr lang="en-US" sz="1200" dirty="0" smtClean="0">
                <a:solidFill>
                  <a:prstClr val="black"/>
                </a:solidFill>
              </a:rPr>
              <a:t> of study and students will discover that they get out only what they put in.</a:t>
            </a:r>
            <a:endParaRPr lang="en-US" sz="1200" dirty="0">
              <a:solidFill>
                <a:prstClr val="black"/>
              </a:solidFill>
            </a:endParaRPr>
          </a:p>
          <a:p>
            <a:endParaRPr lang="en-US" sz="1200" dirty="0">
              <a:solidFill>
                <a:prstClr val="black"/>
              </a:solidFill>
            </a:endParaRPr>
          </a:p>
          <a:p>
            <a:r>
              <a:rPr lang="en-US" sz="1200" b="1" dirty="0" smtClean="0">
                <a:solidFill>
                  <a:prstClr val="black"/>
                </a:solidFill>
              </a:rPr>
              <a:t>Overview: </a:t>
            </a:r>
            <a:r>
              <a:rPr lang="en-US" sz="1200" dirty="0" smtClean="0">
                <a:solidFill>
                  <a:prstClr val="black"/>
                </a:solidFill>
              </a:rPr>
              <a:t>the IGCSE in History provides students with an excellent opportunity to:</a:t>
            </a:r>
            <a:endParaRPr lang="en-GB" sz="1200" dirty="0" smtClean="0"/>
          </a:p>
          <a:p>
            <a:pPr marL="171450" indent="-171450">
              <a:buFont typeface="Wingdings" pitchFamily="2" charset="2"/>
              <a:buChar char="Ø"/>
            </a:pPr>
            <a:r>
              <a:rPr lang="en-GB" sz="1200" dirty="0" smtClean="0"/>
              <a:t>develop an interest in and enthusiasm for learning about and understanding the past</a:t>
            </a:r>
          </a:p>
          <a:p>
            <a:pPr marL="171450" indent="-171450">
              <a:buFont typeface="Wingdings" pitchFamily="2" charset="2"/>
              <a:buChar char="Ø"/>
            </a:pPr>
            <a:r>
              <a:rPr lang="en-GB" sz="1200" dirty="0" smtClean="0"/>
              <a:t>explore historical concepts such as cause and consequence, change and continuity, and similarity and difference</a:t>
            </a:r>
          </a:p>
          <a:p>
            <a:pPr marL="171450" indent="-171450">
              <a:buFont typeface="Wingdings" pitchFamily="2" charset="2"/>
              <a:buChar char="Ø"/>
            </a:pPr>
            <a:r>
              <a:rPr lang="en-GB" sz="1200" dirty="0" smtClean="0"/>
              <a:t>appreciate historical evidence and how to use it</a:t>
            </a:r>
          </a:p>
          <a:p>
            <a:pPr marL="171450" indent="-171450">
              <a:buFont typeface="Wingdings" pitchFamily="2" charset="2"/>
              <a:buChar char="Ø"/>
            </a:pPr>
            <a:r>
              <a:rPr lang="en-GB" sz="1200" dirty="0" smtClean="0"/>
              <a:t>gain a greater understanding of international issues and inter-relationships</a:t>
            </a:r>
          </a:p>
          <a:p>
            <a:pPr marL="171450" indent="-171450">
              <a:buFont typeface="Wingdings" pitchFamily="2" charset="2"/>
              <a:buChar char="Ø"/>
            </a:pPr>
            <a:r>
              <a:rPr lang="en-GB" sz="1200" dirty="0" smtClean="0"/>
              <a:t>learn how to present clear, logical arguments.</a:t>
            </a:r>
          </a:p>
          <a:p>
            <a:pPr marL="171450" indent="-171450">
              <a:buFont typeface="Wingdings" pitchFamily="2" charset="2"/>
              <a:buChar char="Ø"/>
            </a:pPr>
            <a:endParaRPr lang="en-GB" sz="1200" dirty="0"/>
          </a:p>
          <a:p>
            <a:endParaRPr lang="en-US" sz="1200" dirty="0">
              <a:solidFill>
                <a:prstClr val="black"/>
              </a:solidFill>
            </a:endParaRPr>
          </a:p>
          <a:p>
            <a:r>
              <a:rPr lang="en-US" sz="1200" b="1" dirty="0" smtClean="0">
                <a:solidFill>
                  <a:prstClr val="black"/>
                </a:solidFill>
              </a:rPr>
              <a:t>Assessment Objectives</a:t>
            </a:r>
            <a:r>
              <a:rPr lang="en-US" sz="1200" dirty="0" smtClean="0">
                <a:solidFill>
                  <a:prstClr val="black"/>
                </a:solidFill>
              </a:rPr>
              <a:t>: this course will assess students using the following three assessment </a:t>
            </a:r>
          </a:p>
          <a:p>
            <a:r>
              <a:rPr lang="en-US" sz="1200" dirty="0">
                <a:solidFill>
                  <a:prstClr val="black"/>
                </a:solidFill>
              </a:rPr>
              <a:t>o</a:t>
            </a:r>
            <a:r>
              <a:rPr lang="en-US" sz="1200" dirty="0" smtClean="0">
                <a:solidFill>
                  <a:prstClr val="black"/>
                </a:solidFill>
              </a:rPr>
              <a:t>bjectives:</a:t>
            </a:r>
          </a:p>
          <a:p>
            <a:pPr marL="171450" indent="-171450">
              <a:buFont typeface="Wingdings" pitchFamily="2" charset="2"/>
              <a:buChar char="Ø"/>
            </a:pPr>
            <a:r>
              <a:rPr lang="en-GB" sz="1200" dirty="0">
                <a:solidFill>
                  <a:prstClr val="black"/>
                </a:solidFill>
              </a:rPr>
              <a:t>AO1: an ability to recall, select, organise and deploy knowledge of the syllabus content</a:t>
            </a:r>
          </a:p>
          <a:p>
            <a:pPr marL="171450" indent="-171450">
              <a:buFont typeface="Wingdings" pitchFamily="2" charset="2"/>
              <a:buChar char="Ø"/>
            </a:pPr>
            <a:r>
              <a:rPr lang="en-GB" sz="1200" dirty="0">
                <a:solidFill>
                  <a:prstClr val="black"/>
                </a:solidFill>
              </a:rPr>
              <a:t>AO2: an ability to construct historical explanations using an understanding of:</a:t>
            </a:r>
          </a:p>
          <a:p>
            <a:r>
              <a:rPr lang="en-GB" sz="1200" dirty="0" smtClean="0">
                <a:solidFill>
                  <a:prstClr val="black"/>
                </a:solidFill>
              </a:rPr>
              <a:t>	- cause </a:t>
            </a:r>
            <a:r>
              <a:rPr lang="en-GB" sz="1200" dirty="0">
                <a:solidFill>
                  <a:prstClr val="black"/>
                </a:solidFill>
              </a:rPr>
              <a:t>and consequence, change and continuity, similarity and difference</a:t>
            </a:r>
          </a:p>
          <a:p>
            <a:r>
              <a:rPr lang="en-GB" sz="1200" dirty="0" smtClean="0">
                <a:solidFill>
                  <a:prstClr val="black"/>
                </a:solidFill>
              </a:rPr>
              <a:t>	- the </a:t>
            </a:r>
            <a:r>
              <a:rPr lang="en-GB" sz="1200" dirty="0">
                <a:solidFill>
                  <a:prstClr val="black"/>
                </a:solidFill>
              </a:rPr>
              <a:t>motives, emotions, intentions and beliefs of people in the past</a:t>
            </a:r>
          </a:p>
          <a:p>
            <a:pPr marL="171450" indent="-171450">
              <a:buFont typeface="Wingdings" pitchFamily="2" charset="2"/>
              <a:buChar char="Ø"/>
            </a:pPr>
            <a:r>
              <a:rPr lang="en-GB" sz="1200" dirty="0">
                <a:solidFill>
                  <a:prstClr val="black"/>
                </a:solidFill>
              </a:rPr>
              <a:t>AO3: an ability to understand, interpret, evaluate and use a range of sources as evidence, in </a:t>
            </a:r>
            <a:endParaRPr lang="en-GB" sz="1200" dirty="0" smtClean="0">
              <a:solidFill>
                <a:prstClr val="black"/>
              </a:solidFill>
            </a:endParaRPr>
          </a:p>
          <a:p>
            <a:pPr marL="171450" indent="-171450"/>
            <a:r>
              <a:rPr lang="en-GB" sz="1200" dirty="0" smtClean="0">
                <a:solidFill>
                  <a:prstClr val="black"/>
                </a:solidFill>
              </a:rPr>
              <a:t>                their historical context.</a:t>
            </a:r>
            <a:endParaRPr lang="en-GB" sz="1200" dirty="0">
              <a:solidFill>
                <a:prstClr val="black"/>
              </a:solidFill>
            </a:endParaRPr>
          </a:p>
          <a:p>
            <a:endParaRPr lang="en-US" sz="1200" dirty="0">
              <a:solidFill>
                <a:prstClr val="black"/>
              </a:solidFill>
            </a:endParaRPr>
          </a:p>
          <a:p>
            <a:r>
              <a:rPr lang="en-US" sz="1200" b="1" dirty="0" smtClean="0">
                <a:solidFill>
                  <a:prstClr val="black"/>
                </a:solidFill>
              </a:rPr>
              <a:t>How it is assessed:</a:t>
            </a:r>
            <a:r>
              <a:rPr lang="en-US" sz="1200" dirty="0" smtClean="0">
                <a:solidFill>
                  <a:prstClr val="black"/>
                </a:solidFill>
              </a:rPr>
              <a:t> students will sit two exams in 2016 based on the skills and knowledge they have developed from their two year study. </a:t>
            </a:r>
            <a:r>
              <a:rPr lang="en-GB" sz="1200" dirty="0" smtClean="0">
                <a:solidFill>
                  <a:prstClr val="black"/>
                </a:solidFill>
              </a:rPr>
              <a:t>Students will also be required to produce </a:t>
            </a:r>
            <a:r>
              <a:rPr lang="en-GB" sz="1200" dirty="0">
                <a:solidFill>
                  <a:prstClr val="black"/>
                </a:solidFill>
              </a:rPr>
              <a:t>one piece of</a:t>
            </a:r>
          </a:p>
          <a:p>
            <a:r>
              <a:rPr lang="en-GB" sz="1200" dirty="0">
                <a:solidFill>
                  <a:prstClr val="black"/>
                </a:solidFill>
              </a:rPr>
              <a:t>extended writing based on a </a:t>
            </a:r>
            <a:r>
              <a:rPr lang="en-GB" sz="1200" dirty="0" smtClean="0">
                <a:solidFill>
                  <a:prstClr val="black"/>
                </a:solidFill>
              </a:rPr>
              <a:t>Depth Study </a:t>
            </a:r>
            <a:r>
              <a:rPr lang="en-GB" sz="1200" dirty="0">
                <a:solidFill>
                  <a:prstClr val="black"/>
                </a:solidFill>
              </a:rPr>
              <a:t>from the </a:t>
            </a:r>
            <a:r>
              <a:rPr lang="en-GB" sz="1200" dirty="0" smtClean="0">
                <a:solidFill>
                  <a:prstClr val="black"/>
                </a:solidFill>
              </a:rPr>
              <a:t>syllabus and determined by the school.</a:t>
            </a:r>
            <a:endParaRPr lang="en-GB" sz="1200" dirty="0">
              <a:solidFill>
                <a:prstClr val="black"/>
              </a:solidFill>
            </a:endParaRPr>
          </a:p>
          <a:p>
            <a:endParaRPr lang="en-US" sz="1200" dirty="0">
              <a:solidFill>
                <a:prstClr val="black"/>
              </a:solidFill>
            </a:endParaRPr>
          </a:p>
          <a:p>
            <a:r>
              <a:rPr lang="en-US" sz="1200" b="1" dirty="0">
                <a:solidFill>
                  <a:prstClr val="black"/>
                </a:solidFill>
              </a:rPr>
              <a:t>Grading:  </a:t>
            </a:r>
            <a:r>
              <a:rPr lang="en-US" sz="1200" dirty="0">
                <a:solidFill>
                  <a:prstClr val="black"/>
                </a:solidFill>
              </a:rPr>
              <a:t>Cambridge IGCSE results are shown by  one of the grades A*, A, B, C, D, E, F or G</a:t>
            </a:r>
          </a:p>
          <a:p>
            <a:r>
              <a:rPr lang="en-US" sz="1200" dirty="0">
                <a:solidFill>
                  <a:prstClr val="black"/>
                </a:solidFill>
              </a:rPr>
              <a:t>Indicating the standard achieved, A* being the highest and G the lowest.  It is expected that all</a:t>
            </a:r>
          </a:p>
          <a:p>
            <a:r>
              <a:rPr lang="en-US" sz="1200" dirty="0">
                <a:solidFill>
                  <a:prstClr val="black"/>
                </a:solidFill>
              </a:rPr>
              <a:t>pupils  attain at least a Grade C. This is the grade that is generally accepted as a pass</a:t>
            </a:r>
            <a:r>
              <a:rPr lang="en-US" sz="1200" dirty="0" smtClean="0">
                <a:solidFill>
                  <a:prstClr val="black"/>
                </a:solidFill>
              </a:rPr>
              <a:t>.</a:t>
            </a:r>
          </a:p>
          <a:p>
            <a:endParaRPr lang="en-US" sz="1200" dirty="0">
              <a:solidFill>
                <a:prstClr val="black"/>
              </a:solidFill>
            </a:endParaRPr>
          </a:p>
          <a:p>
            <a:r>
              <a:rPr lang="en-US" sz="1200" dirty="0">
                <a:solidFill>
                  <a:prstClr val="black"/>
                </a:solidFill>
                <a:hlinkClick r:id="rId3"/>
              </a:rPr>
              <a:t>http://sgsshistoryandgeography.weebly.com</a:t>
            </a:r>
            <a:r>
              <a:rPr lang="en-US" sz="1200" dirty="0" smtClean="0">
                <a:solidFill>
                  <a:prstClr val="black"/>
                </a:solidFill>
                <a:hlinkClick r:id="rId3"/>
              </a:rPr>
              <a:t>/</a:t>
            </a:r>
            <a:r>
              <a:rPr lang="en-US" sz="1200" dirty="0" smtClean="0">
                <a:solidFill>
                  <a:prstClr val="black"/>
                </a:solidFill>
              </a:rPr>
              <a:t>  </a:t>
            </a:r>
            <a:endParaRPr lang="en-US" sz="1200" dirty="0">
              <a:solidFill>
                <a:prstClr val="black"/>
              </a:solidFill>
            </a:endParaRPr>
          </a:p>
          <a:p>
            <a:r>
              <a:rPr lang="en-US" sz="1200" dirty="0" smtClean="0">
                <a:solidFill>
                  <a:prstClr val="black"/>
                </a:solidFill>
                <a:hlinkClick r:id="rId4"/>
              </a:rPr>
              <a:t>worsfoldn@stgeorge.es</a:t>
            </a:r>
            <a:r>
              <a:rPr lang="en-US" sz="1200" dirty="0" smtClean="0">
                <a:solidFill>
                  <a:prstClr val="black"/>
                </a:solidFill>
              </a:rPr>
              <a:t> </a:t>
            </a:r>
            <a:endParaRPr lang="en-US" sz="1200" dirty="0">
              <a:solidFill>
                <a:prstClr val="black"/>
              </a:solidFill>
            </a:endParaRPr>
          </a:p>
          <a:p>
            <a:endParaRPr lang="en-US" sz="1200" dirty="0">
              <a:solidFill>
                <a:prstClr val="black"/>
              </a:solidFill>
            </a:endParaRPr>
          </a:p>
          <a:p>
            <a:endParaRPr lang="en-US" sz="1200" dirty="0" smtClean="0">
              <a:solidFill>
                <a:prstClr val="black"/>
              </a:solidFill>
            </a:endParaRPr>
          </a:p>
        </p:txBody>
      </p:sp>
      <p:sp>
        <p:nvSpPr>
          <p:cNvPr id="5" name="TextBox 4"/>
          <p:cNvSpPr txBox="1"/>
          <p:nvPr/>
        </p:nvSpPr>
        <p:spPr>
          <a:xfrm>
            <a:off x="4509120" y="8337376"/>
            <a:ext cx="1664160" cy="1384995"/>
          </a:xfrm>
          <a:prstGeom prst="rect">
            <a:avLst/>
          </a:prstGeom>
          <a:solidFill>
            <a:srgbClr val="FFCC66"/>
          </a:solidFill>
        </p:spPr>
        <p:txBody>
          <a:bodyPr wrap="square" rtlCol="0">
            <a:spAutoFit/>
          </a:bodyPr>
          <a:lstStyle/>
          <a:p>
            <a:r>
              <a:rPr lang="en-GB" sz="1200" dirty="0">
                <a:solidFill>
                  <a:srgbClr val="181818"/>
                </a:solidFill>
                <a:latin typeface="FangSong" pitchFamily="49" charset="-122"/>
                <a:ea typeface="FangSong" pitchFamily="49" charset="-122"/>
              </a:rPr>
              <a:t>“If you don't know history, then you don't know anything. You are a leaf that doesn't know it is part of a tree. ”</a:t>
            </a:r>
            <a:endParaRPr lang="en-GB" sz="1200" dirty="0">
              <a:latin typeface="FangSong" pitchFamily="49" charset="-122"/>
              <a:ea typeface="FangSong" pitchFamily="49" charset="-122"/>
            </a:endParaRPr>
          </a:p>
        </p:txBody>
      </p:sp>
      <p:pic>
        <p:nvPicPr>
          <p:cNvPr id="6" name="Picture 6" descr="http://0.tqn.com/d/graphicssoft/1/0/A/M/1/Leaf-for-Template-or-Journalin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5064" y="8121352"/>
            <a:ext cx="676411" cy="662686"/>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1"/>
          <p:cNvSpPr>
            <a:spLocks noGrp="1"/>
          </p:cNvSpPr>
          <p:nvPr>
            <p:ph type="sldNum" sz="quarter" idx="12"/>
          </p:nvPr>
        </p:nvSpPr>
        <p:spPr/>
        <p:txBody>
          <a:bodyPr/>
          <a:lstStyle/>
          <a:p>
            <a:fld id="{F84E12F4-4EE9-4F81-B1B4-B8DF4C24316C}" type="slidenum">
              <a:rPr lang="en-GB" smtClean="0"/>
              <a:pPr/>
              <a:t>3</a:t>
            </a:fld>
            <a:endParaRPr lang="en-GB"/>
          </a:p>
        </p:txBody>
      </p:sp>
    </p:spTree>
    <p:extLst>
      <p:ext uri="{BB962C8B-B14F-4D97-AF65-F5344CB8AC3E}">
        <p14:creationId xmlns:p14="http://schemas.microsoft.com/office/powerpoint/2010/main" val="2917721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1" descr="S GEORGE school1"/>
          <p:cNvPicPr>
            <a:picLocks noChangeAspect="1" noChangeArrowheads="1"/>
          </p:cNvPicPr>
          <p:nvPr/>
        </p:nvPicPr>
        <p:blipFill>
          <a:blip r:embed="rId2" cstate="print"/>
          <a:srcRect/>
          <a:stretch>
            <a:fillRect/>
          </a:stretch>
        </p:blipFill>
        <p:spPr bwMode="auto">
          <a:xfrm>
            <a:off x="404664" y="416496"/>
            <a:ext cx="824929" cy="1149233"/>
          </a:xfrm>
          <a:prstGeom prst="rect">
            <a:avLst/>
          </a:prstGeom>
          <a:noFill/>
          <a:ln w="9525">
            <a:noFill/>
            <a:miter lim="800000"/>
            <a:headEnd/>
            <a:tailEnd/>
          </a:ln>
        </p:spPr>
      </p:pic>
      <p:sp>
        <p:nvSpPr>
          <p:cNvPr id="9" name="TextBox 8"/>
          <p:cNvSpPr txBox="1"/>
          <p:nvPr/>
        </p:nvSpPr>
        <p:spPr>
          <a:xfrm>
            <a:off x="1196752" y="416496"/>
            <a:ext cx="3816424" cy="369332"/>
          </a:xfrm>
          <a:prstGeom prst="rect">
            <a:avLst/>
          </a:prstGeom>
          <a:noFill/>
        </p:spPr>
        <p:txBody>
          <a:bodyPr wrap="square" rtlCol="0">
            <a:spAutoFit/>
          </a:bodyPr>
          <a:lstStyle/>
          <a:p>
            <a:r>
              <a:rPr lang="en-US" dirty="0" smtClean="0">
                <a:solidFill>
                  <a:prstClr val="black"/>
                </a:solidFill>
              </a:rPr>
              <a:t>St. </a:t>
            </a:r>
            <a:r>
              <a:rPr lang="en-US" dirty="0">
                <a:solidFill>
                  <a:prstClr val="black"/>
                </a:solidFill>
              </a:rPr>
              <a:t>G</a:t>
            </a:r>
            <a:r>
              <a:rPr lang="en-US" dirty="0" smtClean="0">
                <a:solidFill>
                  <a:prstClr val="black"/>
                </a:solidFill>
              </a:rPr>
              <a:t>eorge’s British School of Seville</a:t>
            </a:r>
          </a:p>
        </p:txBody>
      </p:sp>
      <p:sp>
        <p:nvSpPr>
          <p:cNvPr id="11" name="TextBox 10"/>
          <p:cNvSpPr txBox="1"/>
          <p:nvPr/>
        </p:nvSpPr>
        <p:spPr>
          <a:xfrm>
            <a:off x="548680" y="1640632"/>
            <a:ext cx="239168" cy="646331"/>
          </a:xfrm>
          <a:prstGeom prst="rect">
            <a:avLst/>
          </a:prstGeom>
          <a:noFill/>
        </p:spPr>
        <p:txBody>
          <a:bodyPr wrap="none" rtlCol="0">
            <a:spAutoFit/>
          </a:bodyPr>
          <a:lstStyle/>
          <a:p>
            <a:endParaRPr lang="en-US" sz="1200" dirty="0">
              <a:solidFill>
                <a:prstClr val="black"/>
              </a:solidFill>
            </a:endParaRPr>
          </a:p>
          <a:p>
            <a:pPr>
              <a:buFont typeface="Arial" pitchFamily="34" charset="0"/>
              <a:buChar char="•"/>
            </a:pPr>
            <a:endParaRPr lang="en-US" sz="1200" dirty="0" smtClean="0">
              <a:solidFill>
                <a:prstClr val="black"/>
              </a:solidFill>
            </a:endParaRPr>
          </a:p>
          <a:p>
            <a:endParaRPr lang="en-GB" sz="1200" dirty="0">
              <a:solidFill>
                <a:prstClr val="black"/>
              </a:solidFill>
            </a:endParaRPr>
          </a:p>
        </p:txBody>
      </p:sp>
      <p:sp>
        <p:nvSpPr>
          <p:cNvPr id="7" name="TextBox 6"/>
          <p:cNvSpPr txBox="1"/>
          <p:nvPr/>
        </p:nvSpPr>
        <p:spPr>
          <a:xfrm>
            <a:off x="188640" y="1496616"/>
            <a:ext cx="6336704" cy="6370975"/>
          </a:xfrm>
          <a:prstGeom prst="rect">
            <a:avLst/>
          </a:prstGeom>
          <a:noFill/>
        </p:spPr>
        <p:txBody>
          <a:bodyPr wrap="square" rtlCol="0">
            <a:spAutoFit/>
          </a:bodyPr>
          <a:lstStyle/>
          <a:p>
            <a:r>
              <a:rPr lang="en-US" sz="1200" b="1" dirty="0" smtClean="0">
                <a:solidFill>
                  <a:prstClr val="black"/>
                </a:solidFill>
              </a:rPr>
              <a:t>Expectations of Students:</a:t>
            </a:r>
            <a:r>
              <a:rPr lang="en-US" sz="1200" dirty="0" smtClean="0">
                <a:solidFill>
                  <a:prstClr val="black"/>
                </a:solidFill>
              </a:rPr>
              <a:t> all students will be expected to approach their studies in a positive</a:t>
            </a:r>
          </a:p>
          <a:p>
            <a:r>
              <a:rPr lang="en-US" sz="1200" dirty="0" smtClean="0">
                <a:solidFill>
                  <a:prstClr val="black"/>
                </a:solidFill>
              </a:rPr>
              <a:t>way.  They must complete all class work and homework to the very best of their ability and seek </a:t>
            </a:r>
          </a:p>
          <a:p>
            <a:r>
              <a:rPr lang="en-US" sz="1200" dirty="0">
                <a:solidFill>
                  <a:prstClr val="black"/>
                </a:solidFill>
              </a:rPr>
              <a:t>h</a:t>
            </a:r>
            <a:r>
              <a:rPr lang="en-US" sz="1200" dirty="0" smtClean="0">
                <a:solidFill>
                  <a:prstClr val="black"/>
                </a:solidFill>
              </a:rPr>
              <a:t>elp if they are unsure.  Coursework and homework deadlines must be met; failure to do so may result in a lowering of their final grade.</a:t>
            </a:r>
          </a:p>
          <a:p>
            <a:endParaRPr lang="en-US" sz="1200" dirty="0">
              <a:solidFill>
                <a:prstClr val="black"/>
              </a:solidFill>
            </a:endParaRPr>
          </a:p>
          <a:p>
            <a:r>
              <a:rPr lang="en-US" sz="1200" dirty="0" smtClean="0">
                <a:solidFill>
                  <a:prstClr val="black"/>
                </a:solidFill>
              </a:rPr>
              <a:t>It is expected that every student can be relied upon to undertake independent  study in order to </a:t>
            </a:r>
          </a:p>
          <a:p>
            <a:r>
              <a:rPr lang="en-US" sz="1200" dirty="0" smtClean="0">
                <a:solidFill>
                  <a:prstClr val="black"/>
                </a:solidFill>
              </a:rPr>
              <a:t>improve and </a:t>
            </a:r>
            <a:r>
              <a:rPr lang="en-US" sz="1200" dirty="0" err="1" smtClean="0">
                <a:solidFill>
                  <a:prstClr val="black"/>
                </a:solidFill>
              </a:rPr>
              <a:t>personalise</a:t>
            </a:r>
            <a:r>
              <a:rPr lang="en-US" sz="1200" dirty="0" smtClean="0">
                <a:solidFill>
                  <a:prstClr val="black"/>
                </a:solidFill>
              </a:rPr>
              <a:t> their learning; the highest grades are obtained by those who have a deep understanding of the issue that we will be studying and a genuine interest for the subject. If students miss a class it is their responsibility to catch up on the work they have missed.  </a:t>
            </a:r>
          </a:p>
          <a:p>
            <a:endParaRPr lang="en-US" sz="1200" dirty="0">
              <a:solidFill>
                <a:prstClr val="black"/>
              </a:solidFill>
            </a:endParaRPr>
          </a:p>
          <a:p>
            <a:r>
              <a:rPr lang="en-US" sz="1200" dirty="0" smtClean="0">
                <a:solidFill>
                  <a:prstClr val="black"/>
                </a:solidFill>
              </a:rPr>
              <a:t>Students will be expected to make and </a:t>
            </a:r>
            <a:r>
              <a:rPr lang="en-US" sz="1200" dirty="0" err="1" smtClean="0">
                <a:solidFill>
                  <a:prstClr val="black"/>
                </a:solidFill>
              </a:rPr>
              <a:t>organise</a:t>
            </a:r>
            <a:r>
              <a:rPr lang="en-US" sz="1200" dirty="0" smtClean="0">
                <a:solidFill>
                  <a:prstClr val="black"/>
                </a:solidFill>
              </a:rPr>
              <a:t> their own notes and resources; ensuring that </a:t>
            </a:r>
          </a:p>
          <a:p>
            <a:r>
              <a:rPr lang="en-US" sz="1200" dirty="0" smtClean="0">
                <a:solidFill>
                  <a:prstClr val="black"/>
                </a:solidFill>
              </a:rPr>
              <a:t>they do not lose copies of the texts, important papers, tasks or notes.</a:t>
            </a:r>
          </a:p>
          <a:p>
            <a:endParaRPr lang="en-US" sz="1200" dirty="0">
              <a:solidFill>
                <a:prstClr val="black"/>
              </a:solidFill>
            </a:endParaRPr>
          </a:p>
          <a:p>
            <a:r>
              <a:rPr lang="en-US" sz="1200" dirty="0" smtClean="0">
                <a:solidFill>
                  <a:prstClr val="black"/>
                </a:solidFill>
              </a:rPr>
              <a:t>Some homework and research tasks will require the use of a computer– it is vital that students have access, at home,  to a computer and printer.  </a:t>
            </a:r>
          </a:p>
          <a:p>
            <a:endParaRPr lang="en-US" sz="1200" dirty="0">
              <a:solidFill>
                <a:prstClr val="black"/>
              </a:solidFill>
            </a:endParaRPr>
          </a:p>
          <a:p>
            <a:r>
              <a:rPr lang="en-US" sz="1200" b="1" dirty="0" smtClean="0">
                <a:solidFill>
                  <a:prstClr val="black"/>
                </a:solidFill>
              </a:rPr>
              <a:t>What will be studied:</a:t>
            </a:r>
            <a:r>
              <a:rPr lang="en-US" sz="1200" dirty="0" smtClean="0">
                <a:solidFill>
                  <a:prstClr val="black"/>
                </a:solidFill>
              </a:rPr>
              <a:t> the course focuses on two main topics, the first being an overview and the second an in-depth study.</a:t>
            </a:r>
            <a:endParaRPr lang="en-US" sz="1200" b="1" dirty="0" smtClean="0">
              <a:solidFill>
                <a:prstClr val="black"/>
              </a:solidFill>
            </a:endParaRPr>
          </a:p>
          <a:p>
            <a:endParaRPr lang="en-GB" sz="1200" dirty="0" smtClean="0">
              <a:solidFill>
                <a:prstClr val="black"/>
              </a:solidFill>
            </a:endParaRPr>
          </a:p>
          <a:p>
            <a:r>
              <a:rPr lang="en-GB" sz="1200" dirty="0" smtClean="0">
                <a:solidFill>
                  <a:prstClr val="black"/>
                </a:solidFill>
              </a:rPr>
              <a:t>Overview study: the 20th century: International Relations since 1919</a:t>
            </a:r>
          </a:p>
          <a:p>
            <a:r>
              <a:rPr lang="en-GB" sz="1200" dirty="0" smtClean="0">
                <a:solidFill>
                  <a:prstClr val="black"/>
                </a:solidFill>
              </a:rPr>
              <a:t>In -depth Study: Germany 1918-1945</a:t>
            </a:r>
          </a:p>
          <a:p>
            <a:r>
              <a:rPr lang="en-US" sz="1200" dirty="0" smtClean="0">
                <a:solidFill>
                  <a:prstClr val="black"/>
                </a:solidFill>
              </a:rPr>
              <a:t>Coursework in-depth study: The significance of the Wall Street Crash in Germany</a:t>
            </a:r>
            <a:endParaRPr lang="en-US" sz="1200" dirty="0">
              <a:solidFill>
                <a:prstClr val="black"/>
              </a:solidFill>
            </a:endParaRPr>
          </a:p>
          <a:p>
            <a:endParaRPr lang="en-US" sz="1200" dirty="0" smtClean="0">
              <a:solidFill>
                <a:prstClr val="black"/>
              </a:solidFill>
            </a:endParaRPr>
          </a:p>
          <a:p>
            <a:r>
              <a:rPr lang="en-US" sz="1200" b="1" dirty="0" smtClean="0">
                <a:solidFill>
                  <a:prstClr val="black"/>
                </a:solidFill>
              </a:rPr>
              <a:t>Who it is taught by:</a:t>
            </a:r>
            <a:r>
              <a:rPr lang="en-US" sz="1200" dirty="0" smtClean="0">
                <a:solidFill>
                  <a:prstClr val="black"/>
                </a:solidFill>
              </a:rPr>
              <a:t> this course will be taught by Mrs. </a:t>
            </a:r>
            <a:r>
              <a:rPr lang="en-US" sz="1200" dirty="0" err="1" smtClean="0">
                <a:solidFill>
                  <a:prstClr val="black"/>
                </a:solidFill>
              </a:rPr>
              <a:t>Worsfold</a:t>
            </a:r>
            <a:r>
              <a:rPr lang="en-US" sz="1200" dirty="0" smtClean="0">
                <a:solidFill>
                  <a:prstClr val="black"/>
                </a:solidFill>
              </a:rPr>
              <a:t>, a Humanities Graduate with </a:t>
            </a:r>
          </a:p>
          <a:p>
            <a:r>
              <a:rPr lang="en-US" sz="1200" dirty="0" smtClean="0">
                <a:solidFill>
                  <a:prstClr val="black"/>
                </a:solidFill>
              </a:rPr>
              <a:t>Secondary History and Geography specialism training.  Mrs. </a:t>
            </a:r>
            <a:r>
              <a:rPr lang="en-US" sz="1200" dirty="0" err="1" smtClean="0">
                <a:solidFill>
                  <a:prstClr val="black"/>
                </a:solidFill>
              </a:rPr>
              <a:t>Worsfold</a:t>
            </a:r>
            <a:r>
              <a:rPr lang="en-US" sz="1200" dirty="0" smtClean="0">
                <a:solidFill>
                  <a:prstClr val="black"/>
                </a:solidFill>
              </a:rPr>
              <a:t> is an experienced GCSE teacher and will have completed the Cambridge Exam Board Specialist Teaching and Assessment course to </a:t>
            </a:r>
          </a:p>
          <a:p>
            <a:r>
              <a:rPr lang="en-US" sz="1200" dirty="0" smtClean="0">
                <a:solidFill>
                  <a:prstClr val="black"/>
                </a:solidFill>
              </a:rPr>
              <a:t>become the schools accredited representative.</a:t>
            </a:r>
          </a:p>
          <a:p>
            <a:endParaRPr lang="en-US" sz="1200" dirty="0">
              <a:solidFill>
                <a:prstClr val="black"/>
              </a:solidFill>
            </a:endParaRPr>
          </a:p>
          <a:p>
            <a:r>
              <a:rPr lang="en-US" sz="1200" b="1" dirty="0" smtClean="0">
                <a:solidFill>
                  <a:prstClr val="black"/>
                </a:solidFill>
              </a:rPr>
              <a:t>What parents can do: </a:t>
            </a:r>
            <a:r>
              <a:rPr lang="en-US" sz="1200" dirty="0" smtClean="0">
                <a:solidFill>
                  <a:prstClr val="black"/>
                </a:solidFill>
              </a:rPr>
              <a:t>the most important thing that parents can do to support  students is to</a:t>
            </a:r>
          </a:p>
          <a:p>
            <a:r>
              <a:rPr lang="en-US" sz="1200" dirty="0" smtClean="0">
                <a:solidFill>
                  <a:prstClr val="black"/>
                </a:solidFill>
              </a:rPr>
              <a:t> ensure that all independent and home study is completed to a good standard.  This is crucial to</a:t>
            </a:r>
          </a:p>
          <a:p>
            <a:r>
              <a:rPr lang="en-US" sz="1200" dirty="0" smtClean="0">
                <a:solidFill>
                  <a:prstClr val="black"/>
                </a:solidFill>
              </a:rPr>
              <a:t>the students’ success. We encourage parents to maintain contact with the school and seek advice if required.  Mrs. </a:t>
            </a:r>
            <a:r>
              <a:rPr lang="en-US" sz="1200" dirty="0" err="1" smtClean="0">
                <a:solidFill>
                  <a:prstClr val="black"/>
                </a:solidFill>
              </a:rPr>
              <a:t>Worsfold</a:t>
            </a:r>
            <a:r>
              <a:rPr lang="en-US" sz="1200" dirty="0" smtClean="0">
                <a:solidFill>
                  <a:prstClr val="black"/>
                </a:solidFill>
              </a:rPr>
              <a:t> will contact you promptly  to let you know if there are any concerns regarding your child .</a:t>
            </a:r>
          </a:p>
        </p:txBody>
      </p:sp>
      <p:graphicFrame>
        <p:nvGraphicFramePr>
          <p:cNvPr id="8" name="Table 7"/>
          <p:cNvGraphicFramePr>
            <a:graphicFrameLocks noGrp="1"/>
          </p:cNvGraphicFramePr>
          <p:nvPr>
            <p:extLst>
              <p:ext uri="{D42A27DB-BD31-4B8C-83A1-F6EECF244321}">
                <p14:modId xmlns:p14="http://schemas.microsoft.com/office/powerpoint/2010/main" val="956009781"/>
              </p:ext>
            </p:extLst>
          </p:nvPr>
        </p:nvGraphicFramePr>
        <p:xfrm>
          <a:off x="260648" y="7833320"/>
          <a:ext cx="6264696" cy="1371600"/>
        </p:xfrm>
        <a:graphic>
          <a:graphicData uri="http://schemas.openxmlformats.org/drawingml/2006/table">
            <a:tbl>
              <a:tblPr/>
              <a:tblGrid>
                <a:gridCol w="6264696"/>
              </a:tblGrid>
              <a:tr h="1368153">
                <a:tc>
                  <a:txBody>
                    <a:bodyPr/>
                    <a:lstStyle/>
                    <a:p>
                      <a:pPr algn="just">
                        <a:spcAft>
                          <a:spcPts val="0"/>
                        </a:spcAft>
                      </a:pPr>
                      <a:endParaRPr lang="en-GB" sz="900" b="1" dirty="0">
                        <a:solidFill>
                          <a:schemeClr val="tx1"/>
                        </a:solidFill>
                        <a:latin typeface="Calibri"/>
                        <a:ea typeface="Times New Roman"/>
                        <a:cs typeface="Times New Roman"/>
                      </a:endParaRPr>
                    </a:p>
                    <a:p>
                      <a:pPr algn="just">
                        <a:spcAft>
                          <a:spcPts val="0"/>
                        </a:spcAft>
                      </a:pPr>
                      <a:r>
                        <a:rPr lang="en-GB" sz="900" b="1" u="heavy" dirty="0" smtClean="0">
                          <a:solidFill>
                            <a:schemeClr val="tx1"/>
                          </a:solidFill>
                          <a:latin typeface="Calibri"/>
                          <a:ea typeface="Times New Roman"/>
                          <a:cs typeface="Times New Roman"/>
                        </a:rPr>
                        <a:t>PLAGIARISM</a:t>
                      </a:r>
                      <a:endParaRPr lang="en-GB" sz="900" b="1" dirty="0">
                        <a:solidFill>
                          <a:schemeClr val="tx1"/>
                        </a:solidFill>
                        <a:latin typeface="Calibri"/>
                        <a:ea typeface="Times New Roman"/>
                        <a:cs typeface="Times New Roman"/>
                      </a:endParaRPr>
                    </a:p>
                    <a:p>
                      <a:pPr algn="just">
                        <a:spcAft>
                          <a:spcPts val="0"/>
                        </a:spcAft>
                      </a:pPr>
                      <a:r>
                        <a:rPr lang="en-GB" sz="900" b="1" dirty="0" smtClean="0">
                          <a:solidFill>
                            <a:schemeClr val="tx1"/>
                          </a:solidFill>
                          <a:latin typeface="Calibri"/>
                          <a:ea typeface="Times New Roman"/>
                          <a:cs typeface="Times New Roman"/>
                        </a:rPr>
                        <a:t>The </a:t>
                      </a:r>
                      <a:r>
                        <a:rPr lang="en-GB" sz="900" b="1" dirty="0">
                          <a:solidFill>
                            <a:schemeClr val="tx1"/>
                          </a:solidFill>
                          <a:latin typeface="Calibri"/>
                          <a:ea typeface="Times New Roman"/>
                          <a:cs typeface="Times New Roman"/>
                        </a:rPr>
                        <a:t>coursework </a:t>
                      </a:r>
                      <a:r>
                        <a:rPr lang="en-GB" sz="900" b="1" dirty="0" smtClean="0">
                          <a:solidFill>
                            <a:schemeClr val="tx1"/>
                          </a:solidFill>
                          <a:latin typeface="Calibri"/>
                          <a:ea typeface="Times New Roman"/>
                          <a:cs typeface="Times New Roman"/>
                        </a:rPr>
                        <a:t>assignment </a:t>
                      </a:r>
                      <a:r>
                        <a:rPr lang="en-GB" sz="900" b="1" dirty="0">
                          <a:solidFill>
                            <a:schemeClr val="tx1"/>
                          </a:solidFill>
                          <a:latin typeface="Calibri"/>
                          <a:ea typeface="Times New Roman"/>
                          <a:cs typeface="Times New Roman"/>
                        </a:rPr>
                        <a:t>submitted </a:t>
                      </a:r>
                      <a:r>
                        <a:rPr lang="en-GB" sz="900" b="1" dirty="0" smtClean="0">
                          <a:solidFill>
                            <a:schemeClr val="tx1"/>
                          </a:solidFill>
                          <a:latin typeface="Calibri"/>
                          <a:ea typeface="Times New Roman"/>
                          <a:cs typeface="Times New Roman"/>
                        </a:rPr>
                        <a:t>for </a:t>
                      </a:r>
                      <a:r>
                        <a:rPr lang="en-GB" sz="900" b="1" dirty="0">
                          <a:solidFill>
                            <a:schemeClr val="tx1"/>
                          </a:solidFill>
                          <a:latin typeface="Calibri"/>
                          <a:ea typeface="Times New Roman"/>
                          <a:cs typeface="Times New Roman"/>
                        </a:rPr>
                        <a:t>IGCSE </a:t>
                      </a:r>
                      <a:r>
                        <a:rPr lang="en-GB" sz="900" b="1" dirty="0" smtClean="0">
                          <a:solidFill>
                            <a:schemeClr val="tx1"/>
                          </a:solidFill>
                          <a:latin typeface="Calibri"/>
                          <a:ea typeface="Times New Roman"/>
                          <a:cs typeface="Times New Roman"/>
                        </a:rPr>
                        <a:t>History</a:t>
                      </a:r>
                      <a:r>
                        <a:rPr lang="en-GB" sz="900" b="1" baseline="0" dirty="0" smtClean="0">
                          <a:solidFill>
                            <a:schemeClr val="tx1"/>
                          </a:solidFill>
                          <a:latin typeface="Calibri"/>
                          <a:ea typeface="Times New Roman"/>
                          <a:cs typeface="Times New Roman"/>
                        </a:rPr>
                        <a:t> </a:t>
                      </a:r>
                      <a:r>
                        <a:rPr lang="en-GB" sz="900" b="1" dirty="0" smtClean="0">
                          <a:solidFill>
                            <a:schemeClr val="tx1"/>
                          </a:solidFill>
                          <a:latin typeface="Calibri"/>
                          <a:ea typeface="Times New Roman"/>
                          <a:cs typeface="Times New Roman"/>
                        </a:rPr>
                        <a:t>must </a:t>
                      </a:r>
                      <a:r>
                        <a:rPr lang="en-GB" sz="900" b="1" dirty="0">
                          <a:solidFill>
                            <a:schemeClr val="tx1"/>
                          </a:solidFill>
                          <a:latin typeface="Calibri"/>
                          <a:ea typeface="Times New Roman"/>
                          <a:cs typeface="Times New Roman"/>
                        </a:rPr>
                        <a:t>be ENTIRELY students’ own work.  This means that they cannot copy from notes written by teachers, from study guides, websites, or other students’ work.  </a:t>
                      </a:r>
                      <a:endParaRPr lang="en-GB" sz="800" dirty="0">
                        <a:solidFill>
                          <a:schemeClr val="tx1"/>
                        </a:solidFill>
                        <a:latin typeface="Times New Roman"/>
                        <a:ea typeface="Times New Roman"/>
                        <a:cs typeface="Times New Roman"/>
                      </a:endParaRPr>
                    </a:p>
                    <a:p>
                      <a:pPr algn="just">
                        <a:spcAft>
                          <a:spcPts val="0"/>
                        </a:spcAft>
                      </a:pPr>
                      <a:r>
                        <a:rPr lang="en-GB" sz="900" b="1" dirty="0">
                          <a:solidFill>
                            <a:schemeClr val="tx1"/>
                          </a:solidFill>
                          <a:latin typeface="Calibri"/>
                          <a:ea typeface="Times New Roman"/>
                          <a:cs typeface="Times New Roman"/>
                        </a:rPr>
                        <a:t>Cambridge International Examinations and St. George’s School consider plagiarism an extremely serious offence.  In the case of plagiarism being identified by teachers, the coursework piece(s) will be removed from the portfolio – even if this means that the student’s coursework folder is sent to the UK for external moderation with pieces missing.  If the external moderator detects that any work is not entirely original, not only will the student be disqualified from the coursework component, but s/he also risks being disqualified from the examination component as well. </a:t>
                      </a:r>
                      <a:endParaRPr lang="en-GB" sz="800" dirty="0">
                        <a:solidFill>
                          <a:schemeClr val="tx1"/>
                        </a:solidFill>
                        <a:latin typeface="Times New Roman"/>
                        <a:ea typeface="Times New Roman"/>
                        <a:cs typeface="Times New Roman"/>
                      </a:endParaRPr>
                    </a:p>
                    <a:p>
                      <a:pPr algn="just">
                        <a:spcAft>
                          <a:spcPts val="0"/>
                        </a:spcAft>
                      </a:pPr>
                      <a:r>
                        <a:rPr lang="en-GB" sz="900" b="1" dirty="0">
                          <a:solidFill>
                            <a:schemeClr val="tx1"/>
                          </a:solidFill>
                          <a:latin typeface="Calibri"/>
                          <a:ea typeface="Times New Roman"/>
                          <a:cs typeface="Times New Roman"/>
                        </a:rPr>
                        <a:t> </a:t>
                      </a:r>
                      <a:endParaRPr lang="en-GB" sz="800" dirty="0">
                        <a:solidFill>
                          <a:schemeClr val="tx1"/>
                        </a:solidFill>
                        <a:latin typeface="Times New Roman"/>
                        <a:ea typeface="Times New Roman"/>
                        <a:cs typeface="Times New Roman"/>
                      </a:endParaRPr>
                    </a:p>
                  </a:txBody>
                  <a:tcPr marL="34693" marR="346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3" name="TextBox 12"/>
          <p:cNvSpPr txBox="1"/>
          <p:nvPr/>
        </p:nvSpPr>
        <p:spPr>
          <a:xfrm>
            <a:off x="1196752" y="776536"/>
            <a:ext cx="3685753" cy="923330"/>
          </a:xfrm>
          <a:prstGeom prst="rect">
            <a:avLst/>
          </a:prstGeom>
          <a:noFill/>
        </p:spPr>
        <p:txBody>
          <a:bodyPr wrap="none" rtlCol="0">
            <a:spAutoFit/>
          </a:bodyPr>
          <a:lstStyle/>
          <a:p>
            <a:r>
              <a:rPr lang="en-US" b="1" dirty="0" smtClean="0">
                <a:solidFill>
                  <a:prstClr val="black"/>
                </a:solidFill>
              </a:rPr>
              <a:t>OPTIONAL</a:t>
            </a:r>
            <a:r>
              <a:rPr lang="en-US" dirty="0" smtClean="0">
                <a:solidFill>
                  <a:prstClr val="black"/>
                </a:solidFill>
              </a:rPr>
              <a:t>: Cambridge IGCSE History </a:t>
            </a:r>
          </a:p>
          <a:p>
            <a:r>
              <a:rPr lang="en-US" dirty="0" smtClean="0">
                <a:solidFill>
                  <a:prstClr val="black"/>
                </a:solidFill>
              </a:rPr>
              <a:t>(0470), </a:t>
            </a:r>
            <a:r>
              <a:rPr lang="en-US" dirty="0" smtClean="0"/>
              <a:t>2014 – 2016</a:t>
            </a:r>
          </a:p>
          <a:p>
            <a:endParaRPr lang="en-US" dirty="0" smtClean="0">
              <a:solidFill>
                <a:prstClr val="black"/>
              </a:solidFill>
            </a:endParaRPr>
          </a:p>
        </p:txBody>
      </p:sp>
      <p:sp>
        <p:nvSpPr>
          <p:cNvPr id="10" name="TextBox 9"/>
          <p:cNvSpPr txBox="1"/>
          <p:nvPr/>
        </p:nvSpPr>
        <p:spPr>
          <a:xfrm>
            <a:off x="5098529" y="128464"/>
            <a:ext cx="1664160" cy="1384995"/>
          </a:xfrm>
          <a:prstGeom prst="rect">
            <a:avLst/>
          </a:prstGeom>
          <a:solidFill>
            <a:srgbClr val="FFCC66"/>
          </a:solidFill>
        </p:spPr>
        <p:txBody>
          <a:bodyPr wrap="square" rtlCol="0">
            <a:spAutoFit/>
          </a:bodyPr>
          <a:lstStyle/>
          <a:p>
            <a:r>
              <a:rPr lang="en-GB" sz="1200" dirty="0">
                <a:solidFill>
                  <a:srgbClr val="181818"/>
                </a:solidFill>
                <a:latin typeface="FangSong" pitchFamily="49" charset="-122"/>
                <a:ea typeface="FangSong" pitchFamily="49" charset="-122"/>
              </a:rPr>
              <a:t>“If you don't know history, then you don't know anything. You are a leaf that doesn't know it is part of a tree. ”</a:t>
            </a:r>
            <a:endParaRPr lang="en-GB" sz="1200" dirty="0">
              <a:latin typeface="FangSong" pitchFamily="49" charset="-122"/>
              <a:ea typeface="FangSong" pitchFamily="49" charset="-122"/>
            </a:endParaRPr>
          </a:p>
        </p:txBody>
      </p:sp>
      <p:pic>
        <p:nvPicPr>
          <p:cNvPr id="14" name="Picture 6" descr="http://0.tqn.com/d/graphicssoft/1/0/A/M/1/Leaf-for-Template-or-Journali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3136" y="0"/>
            <a:ext cx="676411" cy="662686"/>
          </a:xfrm>
          <a:prstGeom prst="rect">
            <a:avLst/>
          </a:prstGeom>
          <a:noFill/>
          <a:extLst>
            <a:ext uri="{909E8E84-426E-40DD-AFC4-6F175D3DCCD1}">
              <a14:hiddenFill xmlns:a14="http://schemas.microsoft.com/office/drawing/2010/main">
                <a:solidFill>
                  <a:srgbClr val="FFFFFF"/>
                </a:solidFill>
              </a14:hiddenFill>
            </a:ext>
          </a:extLst>
        </p:spPr>
      </p:pic>
      <p:sp>
        <p:nvSpPr>
          <p:cNvPr id="15" name="Slide Number Placeholder 14"/>
          <p:cNvSpPr>
            <a:spLocks noGrp="1"/>
          </p:cNvSpPr>
          <p:nvPr>
            <p:ph type="sldNum" sz="quarter" idx="12"/>
          </p:nvPr>
        </p:nvSpPr>
        <p:spPr/>
        <p:txBody>
          <a:bodyPr/>
          <a:lstStyle/>
          <a:p>
            <a:fld id="{F84E12F4-4EE9-4F81-B1B4-B8DF4C24316C}" type="slidenum">
              <a:rPr lang="en-GB" smtClean="0"/>
              <a:pPr/>
              <a:t>4</a:t>
            </a:fld>
            <a:endParaRPr lang="en-GB"/>
          </a:p>
        </p:txBody>
      </p:sp>
    </p:spTree>
    <p:extLst>
      <p:ext uri="{BB962C8B-B14F-4D97-AF65-F5344CB8AC3E}">
        <p14:creationId xmlns:p14="http://schemas.microsoft.com/office/powerpoint/2010/main" val="1409762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1788</Words>
  <Application>Microsoft Office PowerPoint</Application>
  <PresentationFormat>A4 Paper (210x297 mm)</PresentationFormat>
  <Paragraphs>135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FangSong</vt:lpstr>
      <vt:lpstr>Arial</vt:lpstr>
      <vt:lpstr>Calibri</vt:lpstr>
      <vt:lpstr>Times New Roman</vt:lpstr>
      <vt:lpstr>UniversLT-Light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Tracey</dc:creator>
  <cp:lastModifiedBy>Nicola Leggat</cp:lastModifiedBy>
  <cp:revision>81</cp:revision>
  <dcterms:created xsi:type="dcterms:W3CDTF">2013-03-18T17:38:24Z</dcterms:created>
  <dcterms:modified xsi:type="dcterms:W3CDTF">2014-10-07T11:24:55Z</dcterms:modified>
</cp:coreProperties>
</file>